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56"/>
  </p:notesMasterIdLst>
  <p:handoutMasterIdLst>
    <p:handoutMasterId r:id="rId57"/>
  </p:handoutMasterIdLst>
  <p:sldIdLst>
    <p:sldId id="546" r:id="rId2"/>
    <p:sldId id="6252" r:id="rId3"/>
    <p:sldId id="6211" r:id="rId4"/>
    <p:sldId id="6237" r:id="rId5"/>
    <p:sldId id="6212" r:id="rId6"/>
    <p:sldId id="6213" r:id="rId7"/>
    <p:sldId id="6214" r:id="rId8"/>
    <p:sldId id="6236" r:id="rId9"/>
    <p:sldId id="6238" r:id="rId10"/>
    <p:sldId id="6105" r:id="rId11"/>
    <p:sldId id="6215" r:id="rId12"/>
    <p:sldId id="6107" r:id="rId13"/>
    <p:sldId id="6240" r:id="rId14"/>
    <p:sldId id="6257" r:id="rId15"/>
    <p:sldId id="6246" r:id="rId16"/>
    <p:sldId id="6244" r:id="rId17"/>
    <p:sldId id="368" r:id="rId18"/>
    <p:sldId id="6228" r:id="rId19"/>
    <p:sldId id="378" r:id="rId20"/>
    <p:sldId id="396" r:id="rId21"/>
    <p:sldId id="6250" r:id="rId22"/>
    <p:sldId id="6264" r:id="rId23"/>
    <p:sldId id="6261" r:id="rId24"/>
    <p:sldId id="6263" r:id="rId25"/>
    <p:sldId id="6267" r:id="rId26"/>
    <p:sldId id="6258" r:id="rId27"/>
    <p:sldId id="6269" r:id="rId28"/>
    <p:sldId id="1212" r:id="rId29"/>
    <p:sldId id="6204" r:id="rId30"/>
    <p:sldId id="6216" r:id="rId31"/>
    <p:sldId id="6234" r:id="rId32"/>
    <p:sldId id="6235" r:id="rId33"/>
    <p:sldId id="6156" r:id="rId34"/>
    <p:sldId id="6203" r:id="rId35"/>
    <p:sldId id="386" r:id="rId36"/>
    <p:sldId id="6249" r:id="rId37"/>
    <p:sldId id="6220" r:id="rId38"/>
    <p:sldId id="6259" r:id="rId39"/>
    <p:sldId id="6241" r:id="rId40"/>
    <p:sldId id="6242" r:id="rId41"/>
    <p:sldId id="6243" r:id="rId42"/>
    <p:sldId id="6245" r:id="rId43"/>
    <p:sldId id="6268" r:id="rId44"/>
    <p:sldId id="6188" r:id="rId45"/>
    <p:sldId id="6189" r:id="rId46"/>
    <p:sldId id="6146" r:id="rId47"/>
    <p:sldId id="956" r:id="rId48"/>
    <p:sldId id="6207" r:id="rId49"/>
    <p:sldId id="6239" r:id="rId50"/>
    <p:sldId id="6229" r:id="rId51"/>
    <p:sldId id="6254" r:id="rId52"/>
    <p:sldId id="6260" r:id="rId53"/>
    <p:sldId id="6262" r:id="rId54"/>
    <p:sldId id="6265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9EE3D82-2322-64C5-F171-B033D23BB4C4}" name="Zachary Paul Brodeur" initials="ZB" userId="S::zpb4@cornell.edu::fb85e2d6-4346-436c-9560-db5462eb068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9059"/>
    <a:srgbClr val="FF6699"/>
    <a:srgbClr val="F3722C"/>
    <a:srgbClr val="FF99CC"/>
    <a:srgbClr val="FF66CC"/>
    <a:srgbClr val="FF0066"/>
    <a:srgbClr val="9966FF"/>
    <a:srgbClr val="E3775C"/>
    <a:srgbClr val="F94144"/>
    <a:srgbClr val="F19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32" autoAdjust="0"/>
    <p:restoredTop sz="95103" autoAdjust="0"/>
  </p:normalViewPr>
  <p:slideViewPr>
    <p:cSldViewPr snapToGrid="0" snapToObjects="1">
      <p:cViewPr varScale="1">
        <p:scale>
          <a:sx n="72" d="100"/>
          <a:sy n="72" d="100"/>
        </p:scale>
        <p:origin x="7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65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6AEFD-2739-4AC0-AA71-2A6F49E6C418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2151D-410C-464C-A016-8A865DBFB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35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18984-29C2-9048-B398-A8496D42BD3A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E259B-9777-894C-836A-848ADF010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39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E259B-9777-894C-836A-848ADF0101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959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2753F-88F5-8668-8219-2A2A274EC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377786-5F95-08CD-6175-885DF09DAB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597C65-2728-54D7-E79E-07FBC5940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88D4C6-A98E-2939-4D01-CF90C09DE0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A095CD-960F-F84D-966F-C3D060E4594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3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F5E4D-CC64-B54F-E6F2-8B41BB4D2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06B8C-1C2C-23B6-8CC9-BCB389186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16C573-2166-637B-D03E-FFC65A94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ECF60-9031-1B77-BDF2-91C224BCC6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90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F5E4D-CC64-B54F-E6F2-8B41BB4D2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06B8C-1C2C-23B6-8CC9-BCB389186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16C573-2166-637B-D03E-FFC65A94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ECF60-9031-1B77-BDF2-91C224BCC6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386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F5E4D-CC64-B54F-E6F2-8B41BB4D2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06B8C-1C2C-23B6-8CC9-BCB389186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16C573-2166-637B-D03E-FFC65A94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ECF60-9031-1B77-BDF2-91C224BCC6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45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F5E4D-CC64-B54F-E6F2-8B41BB4D2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06B8C-1C2C-23B6-8CC9-BCB389186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16C573-2166-637B-D03E-FFC65A94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ECF60-9031-1B77-BDF2-91C224BCC6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54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3E68A-2CE3-AA51-2820-E0D050302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1ADA55-A929-BB97-73EE-2B6A11EF37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AF586A-4EA9-E6B2-3140-5C6D4915A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Prior to core challenge,</a:t>
            </a:r>
            <a:r>
              <a:rPr lang="en-US" baseline="0" dirty="0"/>
              <a:t> some high level discussion of </a:t>
            </a:r>
            <a:r>
              <a:rPr lang="en-US" baseline="0" dirty="0" err="1"/>
              <a:t>hindcasts</a:t>
            </a:r>
            <a:r>
              <a:rPr lang="en-US" baseline="0" dirty="0"/>
              <a:t> could be useful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23D63F-9D40-CC5A-8F20-1E39B38637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E259B-9777-894C-836A-848ADF0101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2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12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60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04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A095CD-960F-F84D-966F-C3D060E459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0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A10FB-D821-BFBD-FF50-EE898B20B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4EBE93-73CC-0F25-BA36-66BAC25172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5A929E-542B-C569-94C4-AD19BBE6D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1EBAC5-A0F9-8507-2382-9AA0914DC2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A095CD-960F-F84D-966F-C3D060E459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876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A095CD-960F-F84D-966F-C3D060E459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23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F9E27-2C22-DA45-54D5-E61E52DA7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F845F9-9F59-19C7-E7A0-4C7FFC47D3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1FAF3F-0CA2-6578-9E8C-99518D68CB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A951-474F-B33E-006F-5A2966243E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1E259B-9777-894C-836A-848ADF0101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16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 descr="D:\jon\group-website\CU-web-red-logoonly-small.png">
            <a:extLst>
              <a:ext uri="{FF2B5EF4-FFF2-40B4-BE49-F238E27FC236}">
                <a16:creationId xmlns:a16="http://schemas.microsoft.com/office/drawing/2014/main" id="{8AE54E4A-5399-4E4B-B156-B65DEE4B69B6}"/>
              </a:ext>
            </a:extLst>
          </p:cNvPr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4" y="6141720"/>
            <a:ext cx="64008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28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04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4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69E30B30-5866-0549-A9EA-53EC9DF7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600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47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1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28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43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19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2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110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01066" y="6486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0B30-5866-0549-A9EA-53EC9DF7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 descr="D:\jon\group-website\CU-web-red-logoonly-small.png">
            <a:extLst>
              <a:ext uri="{FF2B5EF4-FFF2-40B4-BE49-F238E27FC236}">
                <a16:creationId xmlns:a16="http://schemas.microsoft.com/office/drawing/2014/main" id="{8AE54E4A-5399-4E4B-B156-B65DEE4B69B6}"/>
              </a:ext>
            </a:extLst>
          </p:cNvPr>
          <p:cNvPicPr>
            <a:picLocks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4" y="6141720"/>
            <a:ext cx="64008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 flipV="1">
            <a:off x="1000664" y="6461761"/>
            <a:ext cx="10581736" cy="1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56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6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aollaexprezza.blogspot.com/2011/01/las-metaforas-frases-que-construyen.html" TargetMode="External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10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56.jpeg"/><Relationship Id="rId9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t="2711" r="118" b="12484"/>
          <a:stretch/>
        </p:blipFill>
        <p:spPr>
          <a:xfrm>
            <a:off x="14514" y="0"/>
            <a:ext cx="12177486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C04ACAF-B772-4940-864E-035CE91193D4}"/>
              </a:ext>
            </a:extLst>
          </p:cNvPr>
          <p:cNvSpPr/>
          <p:nvPr/>
        </p:nvSpPr>
        <p:spPr>
          <a:xfrm>
            <a:off x="638628" y="0"/>
            <a:ext cx="7344228" cy="6858000"/>
          </a:xfrm>
          <a:prstGeom prst="rect">
            <a:avLst/>
          </a:prstGeom>
          <a:solidFill>
            <a:srgbClr val="F2F2F2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sz="2800" b="1" dirty="0">
              <a:solidFill>
                <a:schemeClr val="tx1"/>
              </a:solidFill>
              <a:latin typeface="+mj-lt"/>
            </a:endParaRPr>
          </a:p>
          <a:p>
            <a:r>
              <a:rPr lang="en-US" sz="3600" dirty="0">
                <a:solidFill>
                  <a:schemeClr val="tx1"/>
                </a:solidFill>
                <a:latin typeface="+mj-lt"/>
              </a:rPr>
              <a:t>FIRO for the future: Exploring the implications of climate change and evolving forecast skill on operational performance with synthetic forecasts</a:t>
            </a:r>
          </a:p>
          <a:p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+mj-lt"/>
              </a:rPr>
              <a:t>Zach Brodeur</a:t>
            </a:r>
            <a:r>
              <a:rPr lang="en-US" sz="2400" b="1" baseline="30000" dirty="0">
                <a:solidFill>
                  <a:schemeClr val="tx1"/>
                </a:solidFill>
                <a:latin typeface="+mj-lt"/>
              </a:rPr>
              <a:t>1</a:t>
            </a:r>
            <a:r>
              <a:rPr lang="en-US" sz="2400" b="1" dirty="0">
                <a:solidFill>
                  <a:schemeClr val="tx1"/>
                </a:solidFill>
                <a:latin typeface="+mj-lt"/>
              </a:rPr>
              <a:t>, Mahdi Erfani</a:t>
            </a:r>
            <a:r>
              <a:rPr lang="en-US" sz="2400" b="1" baseline="30000" dirty="0">
                <a:solidFill>
                  <a:schemeClr val="tx1"/>
                </a:solidFill>
                <a:latin typeface="+mj-lt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+mj-lt"/>
              </a:rPr>
              <a:t>, Kyla Semmendinger-Raney</a:t>
            </a:r>
            <a:r>
              <a:rPr lang="en-US" sz="2400" baseline="30000" dirty="0">
                <a:solidFill>
                  <a:schemeClr val="tx1"/>
                </a:solidFill>
              </a:rPr>
              <a:t>2</a:t>
            </a:r>
            <a:r>
              <a:rPr lang="en-US" sz="2400" dirty="0">
                <a:solidFill>
                  <a:schemeClr val="tx1"/>
                </a:solidFill>
              </a:rPr>
              <a:t>, Chris Delaney</a:t>
            </a:r>
            <a:r>
              <a:rPr lang="en-US" sz="2400" baseline="30000" dirty="0">
                <a:solidFill>
                  <a:schemeClr val="tx1"/>
                </a:solidFill>
              </a:rPr>
              <a:t>3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b="1" dirty="0">
                <a:solidFill>
                  <a:schemeClr val="tx1"/>
                </a:solidFill>
                <a:latin typeface="+mj-lt"/>
              </a:rPr>
              <a:t>Jon Herman</a:t>
            </a:r>
            <a:r>
              <a:rPr lang="en-US" sz="2400" b="1" baseline="30000" dirty="0">
                <a:solidFill>
                  <a:schemeClr val="tx1"/>
                </a:solidFill>
                <a:latin typeface="+mj-lt"/>
              </a:rPr>
              <a:t>4</a:t>
            </a:r>
            <a:r>
              <a:rPr lang="en-US" sz="2400" b="1" dirty="0">
                <a:solidFill>
                  <a:schemeClr val="tx1"/>
                </a:solidFill>
                <a:latin typeface="+mj-lt"/>
              </a:rPr>
              <a:t>, Scott Steinschneider</a:t>
            </a:r>
            <a:r>
              <a:rPr lang="en-US" sz="2400" b="1" baseline="30000" dirty="0">
                <a:solidFill>
                  <a:schemeClr val="tx1"/>
                </a:solidFill>
                <a:latin typeface="+mj-lt"/>
              </a:rPr>
              <a:t>1</a:t>
            </a:r>
          </a:p>
          <a:p>
            <a:pPr algn="ctr"/>
            <a:r>
              <a:rPr lang="en-US" sz="2000" baseline="30000" dirty="0">
                <a:solidFill>
                  <a:schemeClr val="tx1"/>
                </a:solidFill>
                <a:latin typeface="+mj-lt"/>
              </a:rPr>
              <a:t>1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Cornell University</a:t>
            </a:r>
          </a:p>
          <a:p>
            <a:pPr algn="ctr"/>
            <a:r>
              <a:rPr lang="en-US" sz="2000" baseline="30000" dirty="0">
                <a:solidFill>
                  <a:schemeClr val="tx1"/>
                </a:solidFill>
                <a:latin typeface="+mj-lt"/>
              </a:rPr>
              <a:t>2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CW3E, Scripps Institute of Oceanography</a:t>
            </a:r>
          </a:p>
          <a:p>
            <a:pPr algn="ctr"/>
            <a:r>
              <a:rPr lang="en-US" sz="2000" baseline="30000" dirty="0">
                <a:solidFill>
                  <a:schemeClr val="tx1"/>
                </a:solidFill>
                <a:latin typeface="+mj-lt"/>
              </a:rPr>
              <a:t>3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Sonoma Water</a:t>
            </a:r>
          </a:p>
          <a:p>
            <a:pPr algn="ctr"/>
            <a:r>
              <a:rPr lang="en-US" sz="2000" baseline="30000" dirty="0">
                <a:solidFill>
                  <a:schemeClr val="tx1"/>
                </a:solidFill>
                <a:latin typeface="+mj-lt"/>
              </a:rPr>
              <a:t>4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University of California-Davis</a:t>
            </a:r>
          </a:p>
          <a:p>
            <a:pPr algn="ctr"/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+mj-lt"/>
              </a:rPr>
              <a:t>August 6, 2025</a:t>
            </a:r>
          </a:p>
          <a:p>
            <a:pPr algn="ctr"/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+mj-lt"/>
              </a:rPr>
              <a:t>FIRO Workshop 2025 presentation</a:t>
            </a:r>
          </a:p>
          <a:p>
            <a:pPr algn="ctr"/>
            <a:endParaRPr lang="en-US" sz="2400" b="1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sz="2000" dirty="0"/>
          </a:p>
          <a:p>
            <a:pPr algn="ctr"/>
            <a:endParaRPr lang="en-US" sz="2000" dirty="0"/>
          </a:p>
          <a:p>
            <a:pPr algn="ctr"/>
            <a:endParaRPr lang="en-US" sz="2000" dirty="0"/>
          </a:p>
          <a:p>
            <a:pPr algn="ctr"/>
            <a:endParaRPr lang="en-US" sz="2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B1441A6-C413-5430-E527-CD68B9CB5773}"/>
              </a:ext>
            </a:extLst>
          </p:cNvPr>
          <p:cNvGrpSpPr/>
          <p:nvPr/>
        </p:nvGrpSpPr>
        <p:grpSpPr>
          <a:xfrm>
            <a:off x="2019310" y="5968804"/>
            <a:ext cx="4588804" cy="970738"/>
            <a:chOff x="6546545" y="5457619"/>
            <a:chExt cx="4588804" cy="970738"/>
          </a:xfrm>
        </p:grpSpPr>
        <p:pic>
          <p:nvPicPr>
            <p:cNvPr id="4" name="Picture 3" descr="A group of logos on a black background&#10;&#10;Description automatically generated">
              <a:extLst>
                <a:ext uri="{FF2B5EF4-FFF2-40B4-BE49-F238E27FC236}">
                  <a16:creationId xmlns:a16="http://schemas.microsoft.com/office/drawing/2014/main" id="{44582D6F-A870-9FAD-6110-6C8E1736C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975" r="75890" b="45030"/>
            <a:stretch/>
          </p:blipFill>
          <p:spPr>
            <a:xfrm>
              <a:off x="6546545" y="5457619"/>
              <a:ext cx="975942" cy="970738"/>
            </a:xfrm>
            <a:prstGeom prst="rect">
              <a:avLst/>
            </a:prstGeom>
          </p:spPr>
        </p:pic>
        <p:pic>
          <p:nvPicPr>
            <p:cNvPr id="5" name="Picture 4" descr="A group of logos on a black background&#10;&#10;Description automatically generated">
              <a:extLst>
                <a:ext uri="{FF2B5EF4-FFF2-40B4-BE49-F238E27FC236}">
                  <a16:creationId xmlns:a16="http://schemas.microsoft.com/office/drawing/2014/main" id="{9B140C0F-9DC1-AF9B-2AB3-BC9A4308D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732" t="57994" r="59836" b="5070"/>
            <a:stretch/>
          </p:blipFill>
          <p:spPr>
            <a:xfrm>
              <a:off x="7692095" y="5665463"/>
              <a:ext cx="1398494" cy="600866"/>
            </a:xfrm>
            <a:prstGeom prst="rect">
              <a:avLst/>
            </a:prstGeom>
          </p:spPr>
        </p:pic>
        <p:pic>
          <p:nvPicPr>
            <p:cNvPr id="6" name="Picture 5" descr="A group of logos on a black background&#10;&#10;Description automatically generated">
              <a:extLst>
                <a:ext uri="{FF2B5EF4-FFF2-40B4-BE49-F238E27FC236}">
                  <a16:creationId xmlns:a16="http://schemas.microsoft.com/office/drawing/2014/main" id="{F426F4BE-6A5D-D299-2773-DF404529E3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187" r="88052" b="45030"/>
            <a:stretch/>
          </p:blipFill>
          <p:spPr>
            <a:xfrm>
              <a:off x="9182986" y="5457619"/>
              <a:ext cx="975942" cy="970738"/>
            </a:xfrm>
            <a:prstGeom prst="rect">
              <a:avLst/>
            </a:prstGeom>
          </p:spPr>
        </p:pic>
        <p:pic>
          <p:nvPicPr>
            <p:cNvPr id="7" name="Picture 6" descr="A group of logos on a black background&#10;&#10;Description automatically generated">
              <a:extLst>
                <a:ext uri="{FF2B5EF4-FFF2-40B4-BE49-F238E27FC236}">
                  <a16:creationId xmlns:a16="http://schemas.microsoft.com/office/drawing/2014/main" id="{CD482B35-213D-7378-D99A-7574CD0EC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2757" t="8870" r="14108" b="36160"/>
            <a:stretch/>
          </p:blipFill>
          <p:spPr>
            <a:xfrm>
              <a:off x="10251325" y="5516241"/>
              <a:ext cx="884024" cy="8793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2089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36108EF-F6BD-C70E-3493-94BDAF947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0" y="3997226"/>
            <a:ext cx="2899625" cy="20321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AF2BFA-3982-B136-5E99-82020ED21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7853" y="3997226"/>
            <a:ext cx="3078203" cy="21756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33F8C9-0DB2-01A0-4032-9F2858FA91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264" y="2436971"/>
            <a:ext cx="6020118" cy="3263999"/>
          </a:xfrm>
          <a:prstGeom prst="rect">
            <a:avLst/>
          </a:prstGeom>
        </p:spPr>
      </p:pic>
      <p:sp>
        <p:nvSpPr>
          <p:cNvPr id="23" name="Google Shape;741;p103">
            <a:extLst>
              <a:ext uri="{FF2B5EF4-FFF2-40B4-BE49-F238E27FC236}">
                <a16:creationId xmlns:a16="http://schemas.microsoft.com/office/drawing/2014/main" id="{CC24F577-47E9-299A-E31B-A971AE62076E}"/>
              </a:ext>
            </a:extLst>
          </p:cNvPr>
          <p:cNvSpPr txBox="1"/>
          <p:nvPr/>
        </p:nvSpPr>
        <p:spPr>
          <a:xfrm>
            <a:off x="527685" y="882795"/>
            <a:ext cx="11026218" cy="1661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Worsening extremes is the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new normal 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for water supply, and likely to further amplify with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climate change</a:t>
            </a:r>
          </a:p>
          <a:p>
            <a:pPr marL="309026" indent="-309026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95;p20">
            <a:extLst>
              <a:ext uri="{FF2B5EF4-FFF2-40B4-BE49-F238E27FC236}">
                <a16:creationId xmlns:a16="http://schemas.microsoft.com/office/drawing/2014/main" id="{AEB50FE5-A0B3-76BC-EB74-E83ACA74238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107882" y="132295"/>
            <a:ext cx="2556433" cy="75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1CB132D-15BF-E1FA-7220-577F97E72365}"/>
              </a:ext>
            </a:extLst>
          </p:cNvPr>
          <p:cNvSpPr txBox="1"/>
          <p:nvPr/>
        </p:nvSpPr>
        <p:spPr>
          <a:xfrm>
            <a:off x="2384513" y="6513018"/>
            <a:ext cx="9569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Slide credit: F. Martin Ralph, UC-San Diego, Scripps Institute of Oceanography, CW3E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1A553828-65ED-29CE-44DD-7533154AD890}"/>
              </a:ext>
            </a:extLst>
          </p:cNvPr>
          <p:cNvSpPr txBox="1">
            <a:spLocks/>
          </p:cNvSpPr>
          <p:nvPr/>
        </p:nvSpPr>
        <p:spPr>
          <a:xfrm>
            <a:off x="472821" y="66669"/>
            <a:ext cx="1113663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Challenges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C5E96FC-706F-E94C-2550-88B2D784B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728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6E167-D12D-089C-872E-1842A7C2B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">
            <a:extLst>
              <a:ext uri="{FF2B5EF4-FFF2-40B4-BE49-F238E27FC236}">
                <a16:creationId xmlns:a16="http://schemas.microsoft.com/office/drawing/2014/main" id="{702A1D1C-FFA3-F657-2C87-1ABA430A3A49}"/>
              </a:ext>
            </a:extLst>
          </p:cNvPr>
          <p:cNvSpPr txBox="1">
            <a:spLocks/>
          </p:cNvSpPr>
          <p:nvPr/>
        </p:nvSpPr>
        <p:spPr>
          <a:xfrm>
            <a:off x="638097" y="66669"/>
            <a:ext cx="1113663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Opportunities</a:t>
            </a:r>
          </a:p>
        </p:txBody>
      </p:sp>
      <p:sp>
        <p:nvSpPr>
          <p:cNvPr id="23" name="Google Shape;741;p103">
            <a:extLst>
              <a:ext uri="{FF2B5EF4-FFF2-40B4-BE49-F238E27FC236}">
                <a16:creationId xmlns:a16="http://schemas.microsoft.com/office/drawing/2014/main" id="{F65AFA05-5383-A4D9-0B81-5A43E04EA666}"/>
              </a:ext>
            </a:extLst>
          </p:cNvPr>
          <p:cNvSpPr txBox="1"/>
          <p:nvPr/>
        </p:nvSpPr>
        <p:spPr>
          <a:xfrm>
            <a:off x="558800" y="882795"/>
            <a:ext cx="11633200" cy="615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Forecast skill has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increased steadily 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with improving technology</a:t>
            </a: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00CCD4-23B5-1C33-2225-9FF8F8F2E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08" y="2850061"/>
            <a:ext cx="5028765" cy="27778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23FF58-79F3-1748-AC1D-44DA746958DF}"/>
              </a:ext>
            </a:extLst>
          </p:cNvPr>
          <p:cNvSpPr txBox="1"/>
          <p:nvPr/>
        </p:nvSpPr>
        <p:spPr>
          <a:xfrm>
            <a:off x="701183" y="1515218"/>
            <a:ext cx="4287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~ 1-day lead time increase in usable skill per decade (synoptic)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F04652-82CC-B3AB-A897-AEC3D08952D6}"/>
              </a:ext>
            </a:extLst>
          </p:cNvPr>
          <p:cNvSpPr txBox="1"/>
          <p:nvPr/>
        </p:nvSpPr>
        <p:spPr>
          <a:xfrm>
            <a:off x="1964835" y="6070621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Bauer et al., 2015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420E6A-D443-B528-EE45-7A0A98D03244}"/>
              </a:ext>
            </a:extLst>
          </p:cNvPr>
          <p:cNvSpPr txBox="1"/>
          <p:nvPr/>
        </p:nvSpPr>
        <p:spPr>
          <a:xfrm>
            <a:off x="6538350" y="6068962"/>
            <a:ext cx="3809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Allen &amp; Steinschneider, In Preparation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DF3170-73A5-815B-79EA-419E83AB1EB8}"/>
              </a:ext>
            </a:extLst>
          </p:cNvPr>
          <p:cNvGrpSpPr/>
          <p:nvPr/>
        </p:nvGrpSpPr>
        <p:grpSpPr>
          <a:xfrm>
            <a:off x="6683722" y="2571686"/>
            <a:ext cx="3543443" cy="3498935"/>
            <a:chOff x="7140450" y="2128982"/>
            <a:chExt cx="3543443" cy="3498935"/>
          </a:xfrm>
        </p:grpSpPr>
        <p:pic>
          <p:nvPicPr>
            <p:cNvPr id="2" name="Picture 1" descr="A collage of maps with different locations&#10;&#10;AI-generated content may be incorrect.">
              <a:extLst>
                <a:ext uri="{FF2B5EF4-FFF2-40B4-BE49-F238E27FC236}">
                  <a16:creationId xmlns:a16="http://schemas.microsoft.com/office/drawing/2014/main" id="{E9FF8DDE-BA1F-8AF6-0490-FAAC3A5E1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5196" t="51661" r="32525"/>
            <a:stretch>
              <a:fillRect/>
            </a:stretch>
          </p:blipFill>
          <p:spPr>
            <a:xfrm>
              <a:off x="7414481" y="2130641"/>
              <a:ext cx="3269412" cy="3497276"/>
            </a:xfrm>
            <a:prstGeom prst="rect">
              <a:avLst/>
            </a:prstGeom>
          </p:spPr>
        </p:pic>
        <p:pic>
          <p:nvPicPr>
            <p:cNvPr id="7" name="Picture 6" descr="A collage of maps with different locations&#10;&#10;AI-generated content may be incorrect.">
              <a:extLst>
                <a:ext uri="{FF2B5EF4-FFF2-40B4-BE49-F238E27FC236}">
                  <a16:creationId xmlns:a16="http://schemas.microsoft.com/office/drawing/2014/main" id="{C738161F-7AD2-C0D7-9626-8F1755517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505" t="51505" r="96437" b="156"/>
            <a:stretch>
              <a:fillRect/>
            </a:stretch>
          </p:blipFill>
          <p:spPr>
            <a:xfrm>
              <a:off x="7206084" y="2128982"/>
              <a:ext cx="208397" cy="3497276"/>
            </a:xfrm>
            <a:prstGeom prst="rect">
              <a:avLst/>
            </a:prstGeom>
          </p:spPr>
        </p:pic>
        <p:pic>
          <p:nvPicPr>
            <p:cNvPr id="8" name="Picture 7" descr="A collage of maps with different locations&#10;&#10;AI-generated content may be incorrect.">
              <a:extLst>
                <a:ext uri="{FF2B5EF4-FFF2-40B4-BE49-F238E27FC236}">
                  <a16:creationId xmlns:a16="http://schemas.microsoft.com/office/drawing/2014/main" id="{7FF92D79-CF3C-34D1-B9DE-1542182E7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6693" t="41" r="48574" b="96172"/>
            <a:stretch>
              <a:fillRect/>
            </a:stretch>
          </p:blipFill>
          <p:spPr>
            <a:xfrm rot="16200000">
              <a:off x="7037768" y="3149029"/>
              <a:ext cx="479395" cy="274031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25E7855-7C7F-F943-331E-0AD55A8FAA12}"/>
              </a:ext>
            </a:extLst>
          </p:cNvPr>
          <p:cNvSpPr txBox="1"/>
          <p:nvPr/>
        </p:nvSpPr>
        <p:spPr>
          <a:xfrm>
            <a:off x="6096000" y="1516328"/>
            <a:ext cx="4631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Decreasing CRPS (increasing skill) in HEFS over last decade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25D860-EC29-7A6A-E030-CA7AFAE0BA17}"/>
              </a:ext>
            </a:extLst>
          </p:cNvPr>
          <p:cNvSpPr txBox="1"/>
          <p:nvPr/>
        </p:nvSpPr>
        <p:spPr>
          <a:xfrm>
            <a:off x="10435562" y="4891178"/>
            <a:ext cx="1241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CRPS trend with time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E6DAE6D-EE4C-0DE3-CB3C-057ABCDB8008}"/>
              </a:ext>
            </a:extLst>
          </p:cNvPr>
          <p:cNvCxnSpPr>
            <a:stCxn id="11" idx="0"/>
            <a:endCxn id="2" idx="3"/>
          </p:cNvCxnSpPr>
          <p:nvPr/>
        </p:nvCxnSpPr>
        <p:spPr>
          <a:xfrm flipH="1" flipV="1">
            <a:off x="10227165" y="4321983"/>
            <a:ext cx="829334" cy="56919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2CF39E3-FAD4-8DB5-5859-284EB9607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754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36108EF-F6BD-C70E-3493-94BDAF947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0" y="3997226"/>
            <a:ext cx="2899625" cy="20321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AF2BFA-3982-B136-5E99-82020ED21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7853" y="3933369"/>
            <a:ext cx="3078203" cy="21756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33F8C9-0DB2-01A0-4032-9F2858FA91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264" y="2436971"/>
            <a:ext cx="6020118" cy="3263999"/>
          </a:xfrm>
          <a:prstGeom prst="rect">
            <a:avLst/>
          </a:prstGeom>
        </p:spPr>
      </p:pic>
      <p:sp>
        <p:nvSpPr>
          <p:cNvPr id="23" name="Google Shape;741;p103">
            <a:extLst>
              <a:ext uri="{FF2B5EF4-FFF2-40B4-BE49-F238E27FC236}">
                <a16:creationId xmlns:a16="http://schemas.microsoft.com/office/drawing/2014/main" id="{CC24F577-47E9-299A-E31B-A971AE62076E}"/>
              </a:ext>
            </a:extLst>
          </p:cNvPr>
          <p:cNvSpPr txBox="1"/>
          <p:nvPr/>
        </p:nvSpPr>
        <p:spPr>
          <a:xfrm>
            <a:off x="527685" y="882795"/>
            <a:ext cx="11026218" cy="2154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FIRO has tremendous potential to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leverage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technological improvements to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meet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current and future water resources challenges. How do we </a:t>
            </a:r>
            <a:r>
              <a:rPr lang="en-US" sz="3200" b="1" i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advance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understanding of that potential?</a:t>
            </a:r>
            <a:endParaRPr lang="en-US" sz="3200" b="1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marL="309026" indent="-309026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CB132D-15BF-E1FA-7220-577F97E72365}"/>
              </a:ext>
            </a:extLst>
          </p:cNvPr>
          <p:cNvSpPr txBox="1"/>
          <p:nvPr/>
        </p:nvSpPr>
        <p:spPr>
          <a:xfrm>
            <a:off x="2384513" y="6513018"/>
            <a:ext cx="9569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Slide credit: F. Martin Ralph, UC-San Diego, Scripps Institute of Oceanography, CW3E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DA34BE-3EED-8782-95B5-8ECCE4AF39B5}"/>
              </a:ext>
            </a:extLst>
          </p:cNvPr>
          <p:cNvSpPr/>
          <p:nvPr/>
        </p:nvSpPr>
        <p:spPr>
          <a:xfrm>
            <a:off x="97027" y="2436971"/>
            <a:ext cx="11997946" cy="374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15421-DA27-ABF9-84B2-91B2E8816ABB}"/>
              </a:ext>
            </a:extLst>
          </p:cNvPr>
          <p:cNvSpPr txBox="1"/>
          <p:nvPr/>
        </p:nvSpPr>
        <p:spPr>
          <a:xfrm>
            <a:off x="2884592" y="2860774"/>
            <a:ext cx="6285462" cy="2739211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sysClr val="windowText" lastClr="000000"/>
                </a:solidFill>
                <a:latin typeface="Arial"/>
                <a:cs typeface="Arial"/>
                <a:sym typeface="Arial"/>
              </a:rPr>
              <a:t>FIRO serves as a </a:t>
            </a:r>
            <a:r>
              <a:rPr lang="en-US" sz="3600" b="1" i="1" u="sng" kern="0" dirty="0">
                <a:solidFill>
                  <a:sysClr val="windowText" lastClr="000000"/>
                </a:solidFill>
                <a:latin typeface="Arial"/>
                <a:cs typeface="Arial"/>
                <a:sym typeface="Arial"/>
              </a:rPr>
              <a:t>potent</a:t>
            </a:r>
            <a:r>
              <a:rPr lang="en-US" sz="3600" b="1" kern="0" dirty="0">
                <a:solidFill>
                  <a:sysClr val="windowText" lastClr="000000"/>
                </a:solidFill>
                <a:latin typeface="Arial"/>
                <a:cs typeface="Arial"/>
                <a:sym typeface="Arial"/>
              </a:rPr>
              <a:t> climate adaptation strategy for water extremes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kern="0" dirty="0">
                <a:solidFill>
                  <a:sysClr val="windowText" lastClr="000000"/>
                </a:solidFill>
                <a:latin typeface="Arial"/>
                <a:cs typeface="Arial"/>
                <a:sym typeface="Arial"/>
              </a:rPr>
              <a:t>F.M. Ralph, Director CW3E</a:t>
            </a:r>
            <a:endParaRPr kumimoji="0" lang="en-US" sz="280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F2F7A82-270E-42FD-1B83-A4589A3A7A13}"/>
              </a:ext>
            </a:extLst>
          </p:cNvPr>
          <p:cNvSpPr txBox="1">
            <a:spLocks/>
          </p:cNvSpPr>
          <p:nvPr/>
        </p:nvSpPr>
        <p:spPr>
          <a:xfrm>
            <a:off x="417272" y="66669"/>
            <a:ext cx="11536735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FIRO for the future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A51D052-4C3E-67DA-9CCA-784D26FEE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530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93F51-25B2-5AFE-32FE-91F5CCAFB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934" y="1135117"/>
            <a:ext cx="11040528" cy="5202621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endParaRPr lang="en-US" sz="3600" dirty="0"/>
          </a:p>
          <a:p>
            <a:pPr marL="514350" indent="-514350">
              <a:buAutoNum type="arabicParenR"/>
            </a:pPr>
            <a:r>
              <a:rPr lang="en-US" sz="3600" dirty="0"/>
              <a:t>How do FIRO policies trained to current hydrology perform under plausible climate change scenarios?</a:t>
            </a:r>
          </a:p>
          <a:p>
            <a:pPr marL="514350" indent="-514350">
              <a:buAutoNum type="arabicParenR"/>
            </a:pPr>
            <a:endParaRPr lang="en-US" sz="3600" dirty="0"/>
          </a:p>
          <a:p>
            <a:pPr marL="514350" indent="-514350">
              <a:buAutoNum type="arabicParenR"/>
            </a:pPr>
            <a:r>
              <a:rPr lang="en-US" sz="3600" dirty="0"/>
              <a:t>What are the implications of increasing (or decreasing) forecast skill for FIRO policy performance? 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AF1F5A3-1AAB-3C76-B738-407E388A5354}"/>
              </a:ext>
            </a:extLst>
          </p:cNvPr>
          <p:cNvSpPr txBox="1">
            <a:spLocks/>
          </p:cNvSpPr>
          <p:nvPr/>
        </p:nvSpPr>
        <p:spPr>
          <a:xfrm>
            <a:off x="417272" y="66669"/>
            <a:ext cx="11536735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FIRO for the future: Key research questions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E154D15-7E4E-3807-ECD6-6D5054A37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708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B326D-B813-5974-9D57-03755EEAB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A2906EA-8406-B3A5-3F4B-A8EDDFCA1921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6117646-842E-8DE5-7B18-2C54B5212B3C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7F7CAE2-439F-37DC-9FD2-08FF6940A0F4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C07F1BE-0621-673D-3325-A21CC6ECCE94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EE609A86-B976-2099-AEDA-C5A571DABE14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4A1FD12-B18D-E310-1AA9-DEC938D479F4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A7CABC7-FE8F-3647-5F7C-26AD4DE07C73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515907D-263A-CD25-8642-20266E784211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F1B626D2-7D15-4E61-4831-FFEC029FCCD0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8050A03-C564-79EB-D6CB-2A04E41C15B7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850793-0185-9DB5-9D33-06E146C4EFD3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79068FA-2C91-D90A-EBDA-62FFD3C6A452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F41D91C8-342A-2B3A-1042-575D0E87B250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30B1859-D30D-9C34-F487-C69FB353CED7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D2C3AAE2-DA67-D345-FF02-654A76F6C7C5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52F6023B-9235-F5F4-3BBE-70E7CEC7CB3B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8021796-8044-3C1A-5AED-EEA73DB86452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8A7E3443-506C-BE22-B929-8E8A0428E984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12F1D7DF-C47A-CA90-D1B8-24E3CE9631F6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ED46929-9D58-1AEE-CA43-C48428AD458B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C48D6C9A-F033-23D5-5B53-2047D4423593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62E09EE6-6E0D-ADEA-A4BB-0A9A68E2037B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2E11FED-7C60-DF90-F3E8-B3E65A3A8DC2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3FD18E79-3E63-231B-0203-A94DB2178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EAE82842-7119-F854-2B48-CBCD4A6CD8E2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A8D8C0C-0638-B30C-ACDF-FB6D22C00BBF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2582336-93D0-FBBF-59A7-E323DC52C1C0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39FF3A8-D4B6-1322-3FAA-B5CBF4A19495}"/>
              </a:ext>
            </a:extLst>
          </p:cNvPr>
          <p:cNvSpPr/>
          <p:nvPr/>
        </p:nvSpPr>
        <p:spPr>
          <a:xfrm>
            <a:off x="4737043" y="717452"/>
            <a:ext cx="7248631" cy="573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65B25BB-D19D-E5A3-3A0B-0CBC4B28A1DC}"/>
              </a:ext>
            </a:extLst>
          </p:cNvPr>
          <p:cNvSpPr/>
          <p:nvPr/>
        </p:nvSpPr>
        <p:spPr>
          <a:xfrm>
            <a:off x="558066" y="3288271"/>
            <a:ext cx="4072781" cy="2274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1C87B1C-DC9C-FB33-A930-940F041F4786}"/>
              </a:ext>
            </a:extLst>
          </p:cNvPr>
          <p:cNvGrpSpPr/>
          <p:nvPr/>
        </p:nvGrpSpPr>
        <p:grpSpPr>
          <a:xfrm>
            <a:off x="5372374" y="2997890"/>
            <a:ext cx="5215912" cy="3329950"/>
            <a:chOff x="4967996" y="3808676"/>
            <a:chExt cx="3966881" cy="2532542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F0C6D57-572B-E762-DE45-55556D1F6A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7996" y="3826629"/>
              <a:ext cx="3966881" cy="251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8CE232F-7B39-E046-2289-8E8DD25F8E87}"/>
                </a:ext>
              </a:extLst>
            </p:cNvPr>
            <p:cNvSpPr/>
            <p:nvPr/>
          </p:nvSpPr>
          <p:spPr>
            <a:xfrm>
              <a:off x="5900935" y="3808676"/>
              <a:ext cx="2309116" cy="17445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9D78F62-C19E-1123-A061-9C186A3D2D1B}"/>
                </a:ext>
              </a:extLst>
            </p:cNvPr>
            <p:cNvSpPr/>
            <p:nvPr/>
          </p:nvSpPr>
          <p:spPr>
            <a:xfrm>
              <a:off x="7146679" y="3824267"/>
              <a:ext cx="1444603" cy="8545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30" name="Picture 6">
            <a:extLst>
              <a:ext uri="{FF2B5EF4-FFF2-40B4-BE49-F238E27FC236}">
                <a16:creationId xmlns:a16="http://schemas.microsoft.com/office/drawing/2014/main" id="{6F22FB3D-6BCC-8D71-1F76-DC72B64E2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990" y="1407763"/>
            <a:ext cx="4275647" cy="322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B72FB65-A572-58B9-6033-38EE13D562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438" y="3574130"/>
            <a:ext cx="3973938" cy="14205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1B6D5D1-D559-7475-2B53-371B48B8E51B}"/>
              </a:ext>
            </a:extLst>
          </p:cNvPr>
          <p:cNvSpPr txBox="1"/>
          <p:nvPr/>
        </p:nvSpPr>
        <p:spPr>
          <a:xfrm>
            <a:off x="1288811" y="5077869"/>
            <a:ext cx="379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chemeClr val="bg1">
                    <a:lumMod val="50000"/>
                  </a:schemeClr>
                </a:solidFill>
              </a:rPr>
              <a:t>Najibi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 et al. (2024)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12BE6E-C487-D383-EB2C-BEAA4152E565}"/>
              </a:ext>
            </a:extLst>
          </p:cNvPr>
          <p:cNvSpPr/>
          <p:nvPr/>
        </p:nvSpPr>
        <p:spPr>
          <a:xfrm>
            <a:off x="9169085" y="1986527"/>
            <a:ext cx="307910" cy="2678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FC35928-7AAA-3E9F-B9F0-4A3FA9C2EF4E}"/>
              </a:ext>
            </a:extLst>
          </p:cNvPr>
          <p:cNvSpPr txBox="1"/>
          <p:nvPr/>
        </p:nvSpPr>
        <p:spPr>
          <a:xfrm>
            <a:off x="4828452" y="1530784"/>
            <a:ext cx="2607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C00000"/>
                </a:solidFill>
              </a:rPr>
              <a:t>‘swm4C’ scenario</a:t>
            </a:r>
          </a:p>
          <a:p>
            <a:r>
              <a:rPr lang="en-US" b="1" dirty="0">
                <a:solidFill>
                  <a:srgbClr val="C00000"/>
                </a:solidFill>
              </a:rPr>
              <a:t>+4</a:t>
            </a:r>
            <a:r>
              <a:rPr lang="en-US" b="1" baseline="30000" dirty="0">
                <a:solidFill>
                  <a:srgbClr val="C00000"/>
                </a:solidFill>
              </a:rPr>
              <a:t>o</a:t>
            </a:r>
            <a:r>
              <a:rPr lang="en-US" b="1" dirty="0">
                <a:solidFill>
                  <a:srgbClr val="C00000"/>
                </a:solidFill>
              </a:rPr>
              <a:t>C </a:t>
            </a:r>
            <a:r>
              <a:rPr lang="en-US" dirty="0">
                <a:solidFill>
                  <a:srgbClr val="C00000"/>
                </a:solidFill>
              </a:rPr>
              <a:t>temps</a:t>
            </a:r>
          </a:p>
          <a:p>
            <a:r>
              <a:rPr lang="en-US" b="1" dirty="0">
                <a:solidFill>
                  <a:srgbClr val="C00000"/>
                </a:solidFill>
              </a:rPr>
              <a:t>+7% </a:t>
            </a:r>
            <a:r>
              <a:rPr lang="en-US" dirty="0">
                <a:solidFill>
                  <a:srgbClr val="C00000"/>
                </a:solidFill>
              </a:rPr>
              <a:t>per </a:t>
            </a:r>
            <a:r>
              <a:rPr lang="en-US" b="1" baseline="30000" dirty="0" err="1">
                <a:solidFill>
                  <a:srgbClr val="C00000"/>
                </a:solidFill>
              </a:rPr>
              <a:t>o</a:t>
            </a:r>
            <a:r>
              <a:rPr lang="en-US" b="1" dirty="0" err="1">
                <a:solidFill>
                  <a:srgbClr val="C00000"/>
                </a:solidFill>
              </a:rPr>
              <a:t>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precip</a:t>
            </a:r>
            <a:r>
              <a:rPr lang="en-US" dirty="0">
                <a:solidFill>
                  <a:srgbClr val="C00000"/>
                </a:solidFill>
              </a:rPr>
              <a:t> scaling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~+31%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precip</a:t>
            </a:r>
            <a:r>
              <a:rPr lang="en-US" dirty="0">
                <a:solidFill>
                  <a:srgbClr val="C00000"/>
                </a:solidFill>
              </a:rPr>
              <a:t> extremes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76885A0B-C150-2D8A-CCF7-C7E2B80DF963}"/>
              </a:ext>
            </a:extLst>
          </p:cNvPr>
          <p:cNvSpPr/>
          <p:nvPr/>
        </p:nvSpPr>
        <p:spPr>
          <a:xfrm rot="17833400">
            <a:off x="8093681" y="4666415"/>
            <a:ext cx="535353" cy="5311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40785E-94E2-DB79-CE11-31C4C988993D}"/>
              </a:ext>
            </a:extLst>
          </p:cNvPr>
          <p:cNvSpPr txBox="1"/>
          <p:nvPr/>
        </p:nvSpPr>
        <p:spPr>
          <a:xfrm>
            <a:off x="4892711" y="973609"/>
            <a:ext cx="5309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Choose a plausible climate change scenario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3">
            <a:extLst>
              <a:ext uri="{FF2B5EF4-FFF2-40B4-BE49-F238E27FC236}">
                <a16:creationId xmlns:a16="http://schemas.microsoft.com/office/drawing/2014/main" id="{7761531A-FDAB-7871-068C-BCE797F2B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14</a:t>
            </a:fld>
            <a:endParaRPr lang="en-US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96AA74-FCC8-8719-5292-4F2F93680351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 large-sample sandbox for FIRO evaluation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28ADA38-DADD-9979-0434-A61AA9F953CB}"/>
              </a:ext>
            </a:extLst>
          </p:cNvPr>
          <p:cNvSpPr/>
          <p:nvPr/>
        </p:nvSpPr>
        <p:spPr>
          <a:xfrm>
            <a:off x="9152014" y="3719501"/>
            <a:ext cx="307910" cy="2678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E491E14-45B3-8CC0-8E88-5DAE52CFE2E6}"/>
              </a:ext>
            </a:extLst>
          </p:cNvPr>
          <p:cNvSpPr txBox="1"/>
          <p:nvPr/>
        </p:nvSpPr>
        <p:spPr>
          <a:xfrm>
            <a:off x="4863181" y="2986049"/>
            <a:ext cx="2607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‘</a:t>
            </a:r>
            <a:r>
              <a:rPr lang="en-US" b="1" u="sng" dirty="0" err="1"/>
              <a:t>swm</a:t>
            </a:r>
            <a:r>
              <a:rPr lang="en-US" b="1" u="sng" dirty="0"/>
              <a:t>’ scenario</a:t>
            </a:r>
          </a:p>
          <a:p>
            <a:r>
              <a:rPr lang="en-US" dirty="0"/>
              <a:t>Historical climate</a:t>
            </a:r>
          </a:p>
        </p:txBody>
      </p:sp>
    </p:spTree>
    <p:extLst>
      <p:ext uri="{BB962C8B-B14F-4D97-AF65-F5344CB8AC3E}">
        <p14:creationId xmlns:p14="http://schemas.microsoft.com/office/powerpoint/2010/main" val="3850069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ADCD6-2254-2A79-B90B-DAE3AEF42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20A3841-6CB1-8185-FA08-AF64EF011947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96E6006-A6B7-2BE7-72C4-91D480189D96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EA28193-3146-A35A-0FD5-64B5E8D2A2BF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449E855-D35D-0F66-694A-DEADC3AC3D70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F9C1F259-985F-6B71-4A07-04A7BF954FFA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067E077-2C24-8B6C-1C10-2EBF832A18D3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A37EFA9-D9B0-667C-B091-F09E6029B0FE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FE01F2D-AD23-09AB-9A85-3CD6807E7156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0B142595-9994-6BCD-9E09-2C85E5B63E9A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AEBBB60-448F-3A57-A954-74D86F72DAF7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33489F-41CC-4E2C-45FB-3C10227F0444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06752C6-1B9A-6184-C451-4F5251C0E294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E245C35D-D93E-3F6B-CD9F-57AFE37B75B7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D316561-AC54-9C23-557E-B237855665FF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8B9B4E47-1E62-5BEA-6379-49515F232A1E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4E2C089-6B34-B076-097D-412622CF8718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EC85DE5-3066-642E-015E-EC092026B5D1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6CD6B6CF-D447-FB1B-B684-1E5AD1F94BF6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F69E5482-5A2A-DDA0-8414-AEEA1732E45F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19F6698-D041-D4E1-B181-75BA44A04EDD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3742A7E-B74C-5E65-828E-0E3206499605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59600AAD-A532-2375-A32E-68E3444438EB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641B363-1E58-DF3A-81E0-D16B1DC0FBAE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CD4A4C6B-A3AD-3232-8EF4-8BE6B0834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1404AA02-BC8A-89D1-C0F8-61B2C1746F91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230D9726-6B1A-F8C7-E4C9-DEF6C2FD661E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A6343B-746C-ECD2-7981-DA721F87E487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D4FE42A-4389-C893-49E0-190A1ECC9347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 large-sample sandbox for FIRO evaluation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3DBC4DF-19C2-ED69-E49B-206CC0068189}"/>
              </a:ext>
            </a:extLst>
          </p:cNvPr>
          <p:cNvSpPr/>
          <p:nvPr/>
        </p:nvSpPr>
        <p:spPr>
          <a:xfrm>
            <a:off x="4747984" y="825467"/>
            <a:ext cx="7156662" cy="5566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06D78A1E-0ADF-F108-3CAF-640427AB2BE7}"/>
              </a:ext>
            </a:extLst>
          </p:cNvPr>
          <p:cNvGrpSpPr/>
          <p:nvPr/>
        </p:nvGrpSpPr>
        <p:grpSpPr>
          <a:xfrm>
            <a:off x="5222782" y="4409369"/>
            <a:ext cx="6375498" cy="718939"/>
            <a:chOff x="5232015" y="4529258"/>
            <a:chExt cx="6375498" cy="71893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105A33D-6388-1503-BE12-3DBC8E94352E}"/>
                </a:ext>
              </a:extLst>
            </p:cNvPr>
            <p:cNvGrpSpPr/>
            <p:nvPr/>
          </p:nvGrpSpPr>
          <p:grpSpPr>
            <a:xfrm>
              <a:off x="5232015" y="4529258"/>
              <a:ext cx="6375498" cy="718939"/>
              <a:chOff x="5082494" y="1670180"/>
              <a:chExt cx="6375498" cy="718939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8C2930C6-511A-2FA8-1940-68F66D806305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8C6B6C94-EA5B-2D1F-6339-C83120BF5CEE}"/>
                  </a:ext>
                </a:extLst>
              </p:cNvPr>
              <p:cNvGrpSpPr/>
              <p:nvPr/>
            </p:nvGrpSpPr>
            <p:grpSpPr>
              <a:xfrm>
                <a:off x="5082494" y="1923392"/>
                <a:ext cx="6375498" cy="465727"/>
                <a:chOff x="5082494" y="1923392"/>
                <a:chExt cx="6375498" cy="465727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E63446C6-9DAB-EE46-D35C-6D18BB30A4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3061407-C056-9586-2D21-B3455847E51A}"/>
                    </a:ext>
                  </a:extLst>
                </p:cNvPr>
                <p:cNvSpPr txBox="1"/>
                <p:nvPr/>
              </p:nvSpPr>
              <p:spPr>
                <a:xfrm>
                  <a:off x="5082494" y="1923392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flow</a:t>
                  </a:r>
                </a:p>
              </p:txBody>
            </p:sp>
          </p:grp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7CE2E24-2C61-2C0C-B371-9C4ACBF2D9B5}"/>
                </a:ext>
              </a:extLst>
            </p:cNvPr>
            <p:cNvSpPr/>
            <p:nvPr/>
          </p:nvSpPr>
          <p:spPr>
            <a:xfrm>
              <a:off x="5850294" y="4719394"/>
              <a:ext cx="5663682" cy="487496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BC9F4015-C597-D4C8-342B-9D34E62D3102}"/>
              </a:ext>
            </a:extLst>
          </p:cNvPr>
          <p:cNvGrpSpPr/>
          <p:nvPr/>
        </p:nvGrpSpPr>
        <p:grpSpPr>
          <a:xfrm>
            <a:off x="5219398" y="5506102"/>
            <a:ext cx="6388115" cy="826814"/>
            <a:chOff x="5219398" y="5421384"/>
            <a:chExt cx="6388115" cy="82681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15B1C0E-7C4C-2DC1-54DD-4AE91D965AED}"/>
                </a:ext>
              </a:extLst>
            </p:cNvPr>
            <p:cNvGrpSpPr/>
            <p:nvPr/>
          </p:nvGrpSpPr>
          <p:grpSpPr>
            <a:xfrm>
              <a:off x="5219398" y="5529259"/>
              <a:ext cx="6388115" cy="718939"/>
              <a:chOff x="5069877" y="1670180"/>
              <a:chExt cx="6388115" cy="718939"/>
            </a:xfrm>
          </p:grpSpPr>
          <p:cxnSp>
            <p:nvCxnSpPr>
              <p:cNvPr id="1024" name="Straight Connector 1023">
                <a:extLst>
                  <a:ext uri="{FF2B5EF4-FFF2-40B4-BE49-F238E27FC236}">
                    <a16:creationId xmlns:a16="http://schemas.microsoft.com/office/drawing/2014/main" id="{DBA0BF77-5436-8138-90EA-BEDA16295EDE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5" name="Group 1024">
                <a:extLst>
                  <a:ext uri="{FF2B5EF4-FFF2-40B4-BE49-F238E27FC236}">
                    <a16:creationId xmlns:a16="http://schemas.microsoft.com/office/drawing/2014/main" id="{047A8BB2-7992-7327-EBBC-28F0A32A1E4E}"/>
                  </a:ext>
                </a:extLst>
              </p:cNvPr>
              <p:cNvGrpSpPr/>
              <p:nvPr/>
            </p:nvGrpSpPr>
            <p:grpSpPr>
              <a:xfrm>
                <a:off x="5069877" y="1798320"/>
                <a:ext cx="6388115" cy="590799"/>
                <a:chOff x="5069877" y="1798320"/>
                <a:chExt cx="6388115" cy="590799"/>
              </a:xfrm>
            </p:grpSpPr>
            <p:cxnSp>
              <p:nvCxnSpPr>
                <p:cNvPr id="1026" name="Straight Connector 1025">
                  <a:extLst>
                    <a:ext uri="{FF2B5EF4-FFF2-40B4-BE49-F238E27FC236}">
                      <a16:creationId xmlns:a16="http://schemas.microsoft.com/office/drawing/2014/main" id="{4782A084-233A-D532-F222-7064533DB6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7" name="TextBox 1026">
                  <a:extLst>
                    <a:ext uri="{FF2B5EF4-FFF2-40B4-BE49-F238E27FC236}">
                      <a16:creationId xmlns:a16="http://schemas.microsoft.com/office/drawing/2014/main" id="{F5C4BE3B-C56D-8DCD-18EA-BC73359224C3}"/>
                    </a:ext>
                  </a:extLst>
                </p:cNvPr>
                <p:cNvSpPr txBox="1"/>
                <p:nvPr/>
              </p:nvSpPr>
              <p:spPr>
                <a:xfrm>
                  <a:off x="5069877" y="1798320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C00000"/>
                      </a:solidFill>
                    </a:rPr>
                    <a:t>flow</a:t>
                  </a:r>
                </a:p>
              </p:txBody>
            </p:sp>
          </p:grpSp>
        </p:grp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A7DBC3B0-9017-C669-920C-E5BD06DD34AF}"/>
                </a:ext>
              </a:extLst>
            </p:cNvPr>
            <p:cNvSpPr/>
            <p:nvPr/>
          </p:nvSpPr>
          <p:spPr>
            <a:xfrm>
              <a:off x="5943831" y="5421384"/>
              <a:ext cx="5663682" cy="804590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7" name="Picture 36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0F823CDC-CE47-A102-2FE2-B33373C1B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1" t="7724"/>
          <a:stretch>
            <a:fillRect/>
          </a:stretch>
        </p:blipFill>
        <p:spPr>
          <a:xfrm>
            <a:off x="5675035" y="711123"/>
            <a:ext cx="4377241" cy="356139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A104A66-41C0-7506-7D41-3851E4A5662E}"/>
              </a:ext>
            </a:extLst>
          </p:cNvPr>
          <p:cNvSpPr/>
          <p:nvPr/>
        </p:nvSpPr>
        <p:spPr>
          <a:xfrm>
            <a:off x="6425668" y="5241330"/>
            <a:ext cx="4817719" cy="3769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98CBAFD4-48BE-E214-4023-AB03E8B05972}"/>
              </a:ext>
            </a:extLst>
          </p:cNvPr>
          <p:cNvSpPr/>
          <p:nvPr/>
        </p:nvSpPr>
        <p:spPr>
          <a:xfrm rot="16200000">
            <a:off x="9641920" y="1810145"/>
            <a:ext cx="379968" cy="16713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DBD403B-C1D9-46D6-E479-745D5D9F878A}"/>
              </a:ext>
            </a:extLst>
          </p:cNvPr>
          <p:cNvSpPr txBox="1"/>
          <p:nvPr/>
        </p:nvSpPr>
        <p:spPr>
          <a:xfrm>
            <a:off x="9997950" y="1621143"/>
            <a:ext cx="2079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Large change in upper tail extremes</a:t>
            </a:r>
          </a:p>
        </p:txBody>
      </p:sp>
      <p:sp>
        <p:nvSpPr>
          <p:cNvPr id="45" name="Slide Number Placeholder 3">
            <a:extLst>
              <a:ext uri="{FF2B5EF4-FFF2-40B4-BE49-F238E27FC236}">
                <a16:creationId xmlns:a16="http://schemas.microsoft.com/office/drawing/2014/main" id="{1D3455B5-379F-D4DD-9977-18EBB0F87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15</a:t>
            </a:fld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FAF32C0-B1EB-DD6B-267A-348BAFA87BFD}"/>
              </a:ext>
            </a:extLst>
          </p:cNvPr>
          <p:cNvSpPr txBox="1"/>
          <p:nvPr/>
        </p:nvSpPr>
        <p:spPr>
          <a:xfrm>
            <a:off x="6768425" y="4264802"/>
            <a:ext cx="3974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streamflow simulation (‘</a:t>
            </a:r>
            <a:r>
              <a:rPr lang="en-US" b="1" dirty="0" err="1"/>
              <a:t>swm</a:t>
            </a:r>
            <a:r>
              <a:rPr lang="en-US" dirty="0"/>
              <a:t>’)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52DAE80-C8A0-BA14-4001-6A3E37EE8239}"/>
              </a:ext>
            </a:extLst>
          </p:cNvPr>
          <p:cNvSpPr txBox="1"/>
          <p:nvPr/>
        </p:nvSpPr>
        <p:spPr>
          <a:xfrm>
            <a:off x="6369226" y="5254796"/>
            <a:ext cx="5326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streamflow simulation (‘</a:t>
            </a:r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r>
              <a:rPr lang="en-US" dirty="0">
                <a:solidFill>
                  <a:srgbClr val="C00000"/>
                </a:solidFill>
              </a:rPr>
              <a:t>’)</a:t>
            </a:r>
          </a:p>
        </p:txBody>
      </p:sp>
    </p:spTree>
    <p:extLst>
      <p:ext uri="{BB962C8B-B14F-4D97-AF65-F5344CB8AC3E}">
        <p14:creationId xmlns:p14="http://schemas.microsoft.com/office/powerpoint/2010/main" val="1019657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316E6-1F92-5CA0-79CD-21853F468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C89341AE-CC9B-A1CC-7CE0-BC155F282A7C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9BF018D-A590-A70D-9457-A2FD4BF6D3C3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7A4CCC0-85EC-759E-32A8-8AF68661336C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9DF67A5-ECE9-1333-905B-04DD3E912325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529F264D-CE54-F26C-85F1-F3DA4EAE5EE0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C2BB2EF-F609-4EEA-AB36-A30C27155715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9611CA8F-0CC8-8C1A-3B27-2CB5BE39B8E2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980A1BA-76B5-1EA6-F6B8-FDA87B9067D5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D0723BB0-AFDE-245D-B5AE-D2C36C6F616F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3D4E889-4B54-579C-BD67-BDB9DEC5AFE7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0D26F6B-B87C-E839-D6B8-54B63BFF2F39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ACC4331-D92B-A599-DCF1-2C40C330F75A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957E4D87-BDFF-2CF3-AE27-017CC82533E2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6B02EE6-E1F5-9C43-D023-180D1DD7B385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BE410CA4-9EDF-8B0B-E29E-20494399E547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F4D731BC-2B20-1CAD-3167-6BE6C79B2DD9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83DB884-5A88-4761-B39B-9E9E320B3607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CAF43FA0-B6F8-5C66-32EC-D8420E73038F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B0C0ED6B-799B-AE96-60C8-00FB507EAFAD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D2B145C-CBAA-B2C3-03B6-8001A3934432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7293261F-A882-F6A2-E153-10FA1904AF70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AEC1C5AD-CBB0-802E-C0CA-42389DEF2393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2A3D5CC-59F3-61A7-5A48-1C9D7EF1C98C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B834B959-5D7B-BF67-71B6-6516414F1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18C4F3C0-C43A-748C-0D24-6A00731CF005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229DBCA9-2F8B-5042-918B-3BB8A03EB7F3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26F82D7-22CE-5B44-DD0A-D71ABB1A5B7B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E40DB87-39CF-9065-8F31-976009D33C4E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 large-sample sandbox for FIRO evaluation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C9ABFF-2E5D-EE3D-F419-A693FD41F075}"/>
              </a:ext>
            </a:extLst>
          </p:cNvPr>
          <p:cNvSpPr/>
          <p:nvPr/>
        </p:nvSpPr>
        <p:spPr>
          <a:xfrm>
            <a:off x="6935526" y="3834083"/>
            <a:ext cx="4969119" cy="2557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6" name="Group 1045">
            <a:extLst>
              <a:ext uri="{FF2B5EF4-FFF2-40B4-BE49-F238E27FC236}">
                <a16:creationId xmlns:a16="http://schemas.microsoft.com/office/drawing/2014/main" id="{EF8D47E4-CE78-4820-7F3C-C0D33F255FC3}"/>
              </a:ext>
            </a:extLst>
          </p:cNvPr>
          <p:cNvGrpSpPr/>
          <p:nvPr/>
        </p:nvGrpSpPr>
        <p:grpSpPr>
          <a:xfrm>
            <a:off x="7119428" y="4906287"/>
            <a:ext cx="3782601" cy="1204121"/>
            <a:chOff x="7925560" y="4881024"/>
            <a:chExt cx="3782601" cy="120412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C409182-E0BF-0F0A-FB0C-70EC03591016}"/>
                </a:ext>
              </a:extLst>
            </p:cNvPr>
            <p:cNvGrpSpPr/>
            <p:nvPr/>
          </p:nvGrpSpPr>
          <p:grpSpPr>
            <a:xfrm>
              <a:off x="7925560" y="4881024"/>
              <a:ext cx="3782600" cy="470090"/>
              <a:chOff x="5822533" y="4529258"/>
              <a:chExt cx="5784980" cy="718939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D2C1A5D4-70AA-AF00-F866-A521F29B2F2B}"/>
                  </a:ext>
                </a:extLst>
              </p:cNvPr>
              <p:cNvGrpSpPr/>
              <p:nvPr/>
            </p:nvGrpSpPr>
            <p:grpSpPr>
              <a:xfrm>
                <a:off x="5822533" y="4529258"/>
                <a:ext cx="5784980" cy="718939"/>
                <a:chOff x="5673012" y="1670180"/>
                <a:chExt cx="5784980" cy="718939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C2538C6-3914-28EB-CA57-CCC2E41B17CD}"/>
                    </a:ext>
                  </a:extLst>
                </p:cNvPr>
                <p:cNvCxnSpPr/>
                <p:nvPr/>
              </p:nvCxnSpPr>
              <p:spPr>
                <a:xfrm>
                  <a:off x="5673012" y="1670180"/>
                  <a:ext cx="0" cy="718939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72CF036B-5C4A-2CD7-C22A-7B8D067FAA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3" y="2389119"/>
                  <a:ext cx="5784979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A7694C9-F37C-4567-00CB-FCA3934463CE}"/>
                  </a:ext>
                </a:extLst>
              </p:cNvPr>
              <p:cNvSpPr/>
              <p:nvPr/>
            </p:nvSpPr>
            <p:spPr>
              <a:xfrm>
                <a:off x="5850294" y="4719394"/>
                <a:ext cx="5663682" cy="487496"/>
              </a:xfrm>
              <a:custGeom>
                <a:avLst/>
                <a:gdLst>
                  <a:gd name="connsiteX0" fmla="*/ 0 w 5663682"/>
                  <a:gd name="connsiteY0" fmla="*/ 330123 h 629111"/>
                  <a:gd name="connsiteX1" fmla="*/ 74645 w 5663682"/>
                  <a:gd name="connsiteY1" fmla="*/ 479413 h 629111"/>
                  <a:gd name="connsiteX2" fmla="*/ 177282 w 5663682"/>
                  <a:gd name="connsiteY2" fmla="*/ 50205 h 629111"/>
                  <a:gd name="connsiteX3" fmla="*/ 205273 w 5663682"/>
                  <a:gd name="connsiteY3" fmla="*/ 302131 h 629111"/>
                  <a:gd name="connsiteX4" fmla="*/ 289249 w 5663682"/>
                  <a:gd name="connsiteY4" fmla="*/ 218156 h 629111"/>
                  <a:gd name="connsiteX5" fmla="*/ 438539 w 5663682"/>
                  <a:gd name="connsiteY5" fmla="*/ 554058 h 629111"/>
                  <a:gd name="connsiteX6" fmla="*/ 485192 w 5663682"/>
                  <a:gd name="connsiteY6" fmla="*/ 292801 h 629111"/>
                  <a:gd name="connsiteX7" fmla="*/ 569167 w 5663682"/>
                  <a:gd name="connsiteY7" fmla="*/ 582050 h 629111"/>
                  <a:gd name="connsiteX8" fmla="*/ 783771 w 5663682"/>
                  <a:gd name="connsiteY8" fmla="*/ 78197 h 629111"/>
                  <a:gd name="connsiteX9" fmla="*/ 849086 w 5663682"/>
                  <a:gd name="connsiteY9" fmla="*/ 311462 h 629111"/>
                  <a:gd name="connsiteX10" fmla="*/ 905069 w 5663682"/>
                  <a:gd name="connsiteY10" fmla="*/ 199494 h 629111"/>
                  <a:gd name="connsiteX11" fmla="*/ 951722 w 5663682"/>
                  <a:gd name="connsiteY11" fmla="*/ 535397 h 629111"/>
                  <a:gd name="connsiteX12" fmla="*/ 998375 w 5663682"/>
                  <a:gd name="connsiteY12" fmla="*/ 339454 h 629111"/>
                  <a:gd name="connsiteX13" fmla="*/ 1091682 w 5663682"/>
                  <a:gd name="connsiteY13" fmla="*/ 628703 h 629111"/>
                  <a:gd name="connsiteX14" fmla="*/ 1156996 w 5663682"/>
                  <a:gd name="connsiteY14" fmla="*/ 404768 h 629111"/>
                  <a:gd name="connsiteX15" fmla="*/ 1194318 w 5663682"/>
                  <a:gd name="connsiteY15" fmla="*/ 479413 h 629111"/>
                  <a:gd name="connsiteX16" fmla="*/ 1259633 w 5663682"/>
                  <a:gd name="connsiteY16" fmla="*/ 274139 h 629111"/>
                  <a:gd name="connsiteX17" fmla="*/ 1296955 w 5663682"/>
                  <a:gd name="connsiteY17" fmla="*/ 507405 h 629111"/>
                  <a:gd name="connsiteX18" fmla="*/ 1352939 w 5663682"/>
                  <a:gd name="connsiteY18" fmla="*/ 367445 h 629111"/>
                  <a:gd name="connsiteX19" fmla="*/ 1418253 w 5663682"/>
                  <a:gd name="connsiteY19" fmla="*/ 591380 h 629111"/>
                  <a:gd name="connsiteX20" fmla="*/ 1548882 w 5663682"/>
                  <a:gd name="connsiteY20" fmla="*/ 115519 h 629111"/>
                  <a:gd name="connsiteX21" fmla="*/ 1558212 w 5663682"/>
                  <a:gd name="connsiteY21" fmla="*/ 283470 h 629111"/>
                  <a:gd name="connsiteX22" fmla="*/ 1632857 w 5663682"/>
                  <a:gd name="connsiteY22" fmla="*/ 96858 h 629111"/>
                  <a:gd name="connsiteX23" fmla="*/ 1698171 w 5663682"/>
                  <a:gd name="connsiteY23" fmla="*/ 516735 h 629111"/>
                  <a:gd name="connsiteX24" fmla="*/ 1800808 w 5663682"/>
                  <a:gd name="connsiteY24" fmla="*/ 227486 h 629111"/>
                  <a:gd name="connsiteX25" fmla="*/ 1856792 w 5663682"/>
                  <a:gd name="connsiteY25" fmla="*/ 535397 h 629111"/>
                  <a:gd name="connsiteX26" fmla="*/ 2015412 w 5663682"/>
                  <a:gd name="connsiteY26" fmla="*/ 78197 h 629111"/>
                  <a:gd name="connsiteX27" fmla="*/ 2062065 w 5663682"/>
                  <a:gd name="connsiteY27" fmla="*/ 283470 h 629111"/>
                  <a:gd name="connsiteX28" fmla="*/ 2164702 w 5663682"/>
                  <a:gd name="connsiteY28" fmla="*/ 134180 h 629111"/>
                  <a:gd name="connsiteX29" fmla="*/ 2192694 w 5663682"/>
                  <a:gd name="connsiteY29" fmla="*/ 246148 h 629111"/>
                  <a:gd name="connsiteX30" fmla="*/ 2323322 w 5663682"/>
                  <a:gd name="connsiteY30" fmla="*/ 115519 h 629111"/>
                  <a:gd name="connsiteX31" fmla="*/ 2407298 w 5663682"/>
                  <a:gd name="connsiteY31" fmla="*/ 292801 h 629111"/>
                  <a:gd name="connsiteX32" fmla="*/ 2481943 w 5663682"/>
                  <a:gd name="connsiteY32" fmla="*/ 87527 h 629111"/>
                  <a:gd name="connsiteX33" fmla="*/ 2547257 w 5663682"/>
                  <a:gd name="connsiteY33" fmla="*/ 470082 h 629111"/>
                  <a:gd name="connsiteX34" fmla="*/ 2612571 w 5663682"/>
                  <a:gd name="connsiteY34" fmla="*/ 302131 h 629111"/>
                  <a:gd name="connsiteX35" fmla="*/ 2696547 w 5663682"/>
                  <a:gd name="connsiteY35" fmla="*/ 516735 h 629111"/>
                  <a:gd name="connsiteX36" fmla="*/ 2771192 w 5663682"/>
                  <a:gd name="connsiteY36" fmla="*/ 330123 h 629111"/>
                  <a:gd name="connsiteX37" fmla="*/ 2845837 w 5663682"/>
                  <a:gd name="connsiteY37" fmla="*/ 554058 h 629111"/>
                  <a:gd name="connsiteX38" fmla="*/ 2948473 w 5663682"/>
                  <a:gd name="connsiteY38" fmla="*/ 143511 h 629111"/>
                  <a:gd name="connsiteX39" fmla="*/ 2995126 w 5663682"/>
                  <a:gd name="connsiteY39" fmla="*/ 339454 h 629111"/>
                  <a:gd name="connsiteX40" fmla="*/ 3051110 w 5663682"/>
                  <a:gd name="connsiteY40" fmla="*/ 12882 h 629111"/>
                  <a:gd name="connsiteX41" fmla="*/ 3135086 w 5663682"/>
                  <a:gd name="connsiteY41" fmla="*/ 180833 h 629111"/>
                  <a:gd name="connsiteX42" fmla="*/ 3209730 w 5663682"/>
                  <a:gd name="connsiteY42" fmla="*/ 12882 h 629111"/>
                  <a:gd name="connsiteX43" fmla="*/ 3349690 w 5663682"/>
                  <a:gd name="connsiteY43" fmla="*/ 600711 h 629111"/>
                  <a:gd name="connsiteX44" fmla="*/ 3396343 w 5663682"/>
                  <a:gd name="connsiteY44" fmla="*/ 414099 h 629111"/>
                  <a:gd name="connsiteX45" fmla="*/ 3480318 w 5663682"/>
                  <a:gd name="connsiteY45" fmla="*/ 507405 h 629111"/>
                  <a:gd name="connsiteX46" fmla="*/ 3554963 w 5663682"/>
                  <a:gd name="connsiteY46" fmla="*/ 246148 h 629111"/>
                  <a:gd name="connsiteX47" fmla="*/ 3610947 w 5663682"/>
                  <a:gd name="connsiteY47" fmla="*/ 479413 h 629111"/>
                  <a:gd name="connsiteX48" fmla="*/ 3657600 w 5663682"/>
                  <a:gd name="connsiteY48" fmla="*/ 311462 h 629111"/>
                  <a:gd name="connsiteX49" fmla="*/ 3732245 w 5663682"/>
                  <a:gd name="connsiteY49" fmla="*/ 582050 h 629111"/>
                  <a:gd name="connsiteX50" fmla="*/ 3844212 w 5663682"/>
                  <a:gd name="connsiteY50" fmla="*/ 180833 h 629111"/>
                  <a:gd name="connsiteX51" fmla="*/ 3909526 w 5663682"/>
                  <a:gd name="connsiteY51" fmla="*/ 488743 h 629111"/>
                  <a:gd name="connsiteX52" fmla="*/ 3956179 w 5663682"/>
                  <a:gd name="connsiteY52" fmla="*/ 302131 h 629111"/>
                  <a:gd name="connsiteX53" fmla="*/ 4040155 w 5663682"/>
                  <a:gd name="connsiteY53" fmla="*/ 563388 h 629111"/>
                  <a:gd name="connsiteX54" fmla="*/ 4198775 w 5663682"/>
                  <a:gd name="connsiteY54" fmla="*/ 40874 h 629111"/>
                  <a:gd name="connsiteX55" fmla="*/ 4226767 w 5663682"/>
                  <a:gd name="connsiteY55" fmla="*/ 236817 h 629111"/>
                  <a:gd name="connsiteX56" fmla="*/ 4301412 w 5663682"/>
                  <a:gd name="connsiteY56" fmla="*/ 152841 h 629111"/>
                  <a:gd name="connsiteX57" fmla="*/ 4394718 w 5663682"/>
                  <a:gd name="connsiteY57" fmla="*/ 498074 h 629111"/>
                  <a:gd name="connsiteX58" fmla="*/ 4460033 w 5663682"/>
                  <a:gd name="connsiteY58" fmla="*/ 302131 h 629111"/>
                  <a:gd name="connsiteX59" fmla="*/ 4506686 w 5663682"/>
                  <a:gd name="connsiteY59" fmla="*/ 554058 h 629111"/>
                  <a:gd name="connsiteX60" fmla="*/ 4572000 w 5663682"/>
                  <a:gd name="connsiteY60" fmla="*/ 208825 h 629111"/>
                  <a:gd name="connsiteX61" fmla="*/ 4665306 w 5663682"/>
                  <a:gd name="connsiteY61" fmla="*/ 339454 h 629111"/>
                  <a:gd name="connsiteX62" fmla="*/ 4749282 w 5663682"/>
                  <a:gd name="connsiteY62" fmla="*/ 22213 h 629111"/>
                  <a:gd name="connsiteX63" fmla="*/ 4786604 w 5663682"/>
                  <a:gd name="connsiteY63" fmla="*/ 330123 h 629111"/>
                  <a:gd name="connsiteX64" fmla="*/ 4842588 w 5663682"/>
                  <a:gd name="connsiteY64" fmla="*/ 218156 h 629111"/>
                  <a:gd name="connsiteX65" fmla="*/ 4898571 w 5663682"/>
                  <a:gd name="connsiteY65" fmla="*/ 376776 h 629111"/>
                  <a:gd name="connsiteX66" fmla="*/ 5010539 w 5663682"/>
                  <a:gd name="connsiteY66" fmla="*/ 227486 h 629111"/>
                  <a:gd name="connsiteX67" fmla="*/ 5113175 w 5663682"/>
                  <a:gd name="connsiteY67" fmla="*/ 572719 h 629111"/>
                  <a:gd name="connsiteX68" fmla="*/ 5206482 w 5663682"/>
                  <a:gd name="connsiteY68" fmla="*/ 320792 h 629111"/>
                  <a:gd name="connsiteX69" fmla="*/ 5253135 w 5663682"/>
                  <a:gd name="connsiteY69" fmla="*/ 544727 h 629111"/>
                  <a:gd name="connsiteX70" fmla="*/ 5346441 w 5663682"/>
                  <a:gd name="connsiteY70" fmla="*/ 171503 h 629111"/>
                  <a:gd name="connsiteX71" fmla="*/ 5449077 w 5663682"/>
                  <a:gd name="connsiteY71" fmla="*/ 460752 h 629111"/>
                  <a:gd name="connsiteX72" fmla="*/ 5505061 w 5663682"/>
                  <a:gd name="connsiteY72" fmla="*/ 320792 h 629111"/>
                  <a:gd name="connsiteX73" fmla="*/ 5579706 w 5663682"/>
                  <a:gd name="connsiteY73" fmla="*/ 498074 h 629111"/>
                  <a:gd name="connsiteX74" fmla="*/ 5663682 w 5663682"/>
                  <a:gd name="connsiteY74" fmla="*/ 302131 h 629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5663682" h="629111">
                    <a:moveTo>
                      <a:pt x="0" y="330123"/>
                    </a:moveTo>
                    <a:cubicBezTo>
                      <a:pt x="22549" y="428094"/>
                      <a:pt x="45098" y="526066"/>
                      <a:pt x="74645" y="479413"/>
                    </a:cubicBezTo>
                    <a:cubicBezTo>
                      <a:pt x="104192" y="432760"/>
                      <a:pt x="155511" y="79752"/>
                      <a:pt x="177282" y="50205"/>
                    </a:cubicBezTo>
                    <a:cubicBezTo>
                      <a:pt x="199053" y="20658"/>
                      <a:pt x="186612" y="274139"/>
                      <a:pt x="205273" y="302131"/>
                    </a:cubicBezTo>
                    <a:cubicBezTo>
                      <a:pt x="223934" y="330123"/>
                      <a:pt x="250372" y="176168"/>
                      <a:pt x="289249" y="218156"/>
                    </a:cubicBezTo>
                    <a:cubicBezTo>
                      <a:pt x="328126" y="260144"/>
                      <a:pt x="405882" y="541617"/>
                      <a:pt x="438539" y="554058"/>
                    </a:cubicBezTo>
                    <a:cubicBezTo>
                      <a:pt x="471196" y="566499"/>
                      <a:pt x="463421" y="288136"/>
                      <a:pt x="485192" y="292801"/>
                    </a:cubicBezTo>
                    <a:cubicBezTo>
                      <a:pt x="506963" y="297466"/>
                      <a:pt x="519404" y="617817"/>
                      <a:pt x="569167" y="582050"/>
                    </a:cubicBezTo>
                    <a:cubicBezTo>
                      <a:pt x="618930" y="546283"/>
                      <a:pt x="737118" y="123295"/>
                      <a:pt x="783771" y="78197"/>
                    </a:cubicBezTo>
                    <a:cubicBezTo>
                      <a:pt x="830424" y="33099"/>
                      <a:pt x="828870" y="291246"/>
                      <a:pt x="849086" y="311462"/>
                    </a:cubicBezTo>
                    <a:cubicBezTo>
                      <a:pt x="869302" y="331678"/>
                      <a:pt x="887963" y="162172"/>
                      <a:pt x="905069" y="199494"/>
                    </a:cubicBezTo>
                    <a:cubicBezTo>
                      <a:pt x="922175" y="236816"/>
                      <a:pt x="936171" y="512070"/>
                      <a:pt x="951722" y="535397"/>
                    </a:cubicBezTo>
                    <a:cubicBezTo>
                      <a:pt x="967273" y="558724"/>
                      <a:pt x="975048" y="323903"/>
                      <a:pt x="998375" y="339454"/>
                    </a:cubicBezTo>
                    <a:cubicBezTo>
                      <a:pt x="1021702" y="355005"/>
                      <a:pt x="1065245" y="617817"/>
                      <a:pt x="1091682" y="628703"/>
                    </a:cubicBezTo>
                    <a:cubicBezTo>
                      <a:pt x="1118119" y="639589"/>
                      <a:pt x="1139890" y="429650"/>
                      <a:pt x="1156996" y="404768"/>
                    </a:cubicBezTo>
                    <a:cubicBezTo>
                      <a:pt x="1174102" y="379886"/>
                      <a:pt x="1177212" y="501184"/>
                      <a:pt x="1194318" y="479413"/>
                    </a:cubicBezTo>
                    <a:cubicBezTo>
                      <a:pt x="1211424" y="457642"/>
                      <a:pt x="1242527" y="269474"/>
                      <a:pt x="1259633" y="274139"/>
                    </a:cubicBezTo>
                    <a:cubicBezTo>
                      <a:pt x="1276739" y="278804"/>
                      <a:pt x="1281404" y="491854"/>
                      <a:pt x="1296955" y="507405"/>
                    </a:cubicBezTo>
                    <a:cubicBezTo>
                      <a:pt x="1312506" y="522956"/>
                      <a:pt x="1332723" y="353449"/>
                      <a:pt x="1352939" y="367445"/>
                    </a:cubicBezTo>
                    <a:cubicBezTo>
                      <a:pt x="1373155" y="381441"/>
                      <a:pt x="1385596" y="633368"/>
                      <a:pt x="1418253" y="591380"/>
                    </a:cubicBezTo>
                    <a:cubicBezTo>
                      <a:pt x="1450910" y="549392"/>
                      <a:pt x="1525556" y="166837"/>
                      <a:pt x="1548882" y="115519"/>
                    </a:cubicBezTo>
                    <a:cubicBezTo>
                      <a:pt x="1572208" y="64201"/>
                      <a:pt x="1544216" y="286580"/>
                      <a:pt x="1558212" y="283470"/>
                    </a:cubicBezTo>
                    <a:cubicBezTo>
                      <a:pt x="1572208" y="280360"/>
                      <a:pt x="1609531" y="57981"/>
                      <a:pt x="1632857" y="96858"/>
                    </a:cubicBezTo>
                    <a:cubicBezTo>
                      <a:pt x="1656183" y="135735"/>
                      <a:pt x="1670179" y="494964"/>
                      <a:pt x="1698171" y="516735"/>
                    </a:cubicBezTo>
                    <a:cubicBezTo>
                      <a:pt x="1726163" y="538506"/>
                      <a:pt x="1774371" y="224376"/>
                      <a:pt x="1800808" y="227486"/>
                    </a:cubicBezTo>
                    <a:cubicBezTo>
                      <a:pt x="1827245" y="230596"/>
                      <a:pt x="1821025" y="560279"/>
                      <a:pt x="1856792" y="535397"/>
                    </a:cubicBezTo>
                    <a:cubicBezTo>
                      <a:pt x="1892559" y="510516"/>
                      <a:pt x="1981200" y="120185"/>
                      <a:pt x="2015412" y="78197"/>
                    </a:cubicBezTo>
                    <a:cubicBezTo>
                      <a:pt x="2049624" y="36209"/>
                      <a:pt x="2037183" y="274140"/>
                      <a:pt x="2062065" y="283470"/>
                    </a:cubicBezTo>
                    <a:cubicBezTo>
                      <a:pt x="2086947" y="292800"/>
                      <a:pt x="2142931" y="140400"/>
                      <a:pt x="2164702" y="134180"/>
                    </a:cubicBezTo>
                    <a:cubicBezTo>
                      <a:pt x="2186473" y="127960"/>
                      <a:pt x="2166257" y="249258"/>
                      <a:pt x="2192694" y="246148"/>
                    </a:cubicBezTo>
                    <a:cubicBezTo>
                      <a:pt x="2219131" y="243038"/>
                      <a:pt x="2287555" y="107744"/>
                      <a:pt x="2323322" y="115519"/>
                    </a:cubicBezTo>
                    <a:cubicBezTo>
                      <a:pt x="2359089" y="123294"/>
                      <a:pt x="2380861" y="297466"/>
                      <a:pt x="2407298" y="292801"/>
                    </a:cubicBezTo>
                    <a:cubicBezTo>
                      <a:pt x="2433735" y="288136"/>
                      <a:pt x="2458617" y="57980"/>
                      <a:pt x="2481943" y="87527"/>
                    </a:cubicBezTo>
                    <a:cubicBezTo>
                      <a:pt x="2505269" y="117074"/>
                      <a:pt x="2525486" y="434315"/>
                      <a:pt x="2547257" y="470082"/>
                    </a:cubicBezTo>
                    <a:cubicBezTo>
                      <a:pt x="2569028" y="505849"/>
                      <a:pt x="2587689" y="294356"/>
                      <a:pt x="2612571" y="302131"/>
                    </a:cubicBezTo>
                    <a:cubicBezTo>
                      <a:pt x="2637453" y="309906"/>
                      <a:pt x="2670110" y="512070"/>
                      <a:pt x="2696547" y="516735"/>
                    </a:cubicBezTo>
                    <a:cubicBezTo>
                      <a:pt x="2722984" y="521400"/>
                      <a:pt x="2746310" y="323903"/>
                      <a:pt x="2771192" y="330123"/>
                    </a:cubicBezTo>
                    <a:cubicBezTo>
                      <a:pt x="2796074" y="336343"/>
                      <a:pt x="2816290" y="585160"/>
                      <a:pt x="2845837" y="554058"/>
                    </a:cubicBezTo>
                    <a:cubicBezTo>
                      <a:pt x="2875384" y="522956"/>
                      <a:pt x="2923592" y="179278"/>
                      <a:pt x="2948473" y="143511"/>
                    </a:cubicBezTo>
                    <a:cubicBezTo>
                      <a:pt x="2973355" y="107744"/>
                      <a:pt x="2978020" y="361225"/>
                      <a:pt x="2995126" y="339454"/>
                    </a:cubicBezTo>
                    <a:cubicBezTo>
                      <a:pt x="3012232" y="317683"/>
                      <a:pt x="3027783" y="39319"/>
                      <a:pt x="3051110" y="12882"/>
                    </a:cubicBezTo>
                    <a:cubicBezTo>
                      <a:pt x="3074437" y="-13555"/>
                      <a:pt x="3108649" y="180833"/>
                      <a:pt x="3135086" y="180833"/>
                    </a:cubicBezTo>
                    <a:cubicBezTo>
                      <a:pt x="3161523" y="180833"/>
                      <a:pt x="3173963" y="-57098"/>
                      <a:pt x="3209730" y="12882"/>
                    </a:cubicBezTo>
                    <a:cubicBezTo>
                      <a:pt x="3245497" y="82862"/>
                      <a:pt x="3318588" y="533842"/>
                      <a:pt x="3349690" y="600711"/>
                    </a:cubicBezTo>
                    <a:cubicBezTo>
                      <a:pt x="3380792" y="667581"/>
                      <a:pt x="3374572" y="429650"/>
                      <a:pt x="3396343" y="414099"/>
                    </a:cubicBezTo>
                    <a:cubicBezTo>
                      <a:pt x="3418114" y="398548"/>
                      <a:pt x="3453881" y="535397"/>
                      <a:pt x="3480318" y="507405"/>
                    </a:cubicBezTo>
                    <a:cubicBezTo>
                      <a:pt x="3506755" y="479413"/>
                      <a:pt x="3533192" y="250813"/>
                      <a:pt x="3554963" y="246148"/>
                    </a:cubicBezTo>
                    <a:cubicBezTo>
                      <a:pt x="3576735" y="241483"/>
                      <a:pt x="3593841" y="468527"/>
                      <a:pt x="3610947" y="479413"/>
                    </a:cubicBezTo>
                    <a:cubicBezTo>
                      <a:pt x="3628053" y="490299"/>
                      <a:pt x="3637384" y="294356"/>
                      <a:pt x="3657600" y="311462"/>
                    </a:cubicBezTo>
                    <a:cubicBezTo>
                      <a:pt x="3677816" y="328568"/>
                      <a:pt x="3701143" y="603821"/>
                      <a:pt x="3732245" y="582050"/>
                    </a:cubicBezTo>
                    <a:cubicBezTo>
                      <a:pt x="3763347" y="560279"/>
                      <a:pt x="3814665" y="196384"/>
                      <a:pt x="3844212" y="180833"/>
                    </a:cubicBezTo>
                    <a:cubicBezTo>
                      <a:pt x="3873759" y="165282"/>
                      <a:pt x="3890865" y="468527"/>
                      <a:pt x="3909526" y="488743"/>
                    </a:cubicBezTo>
                    <a:cubicBezTo>
                      <a:pt x="3928187" y="508959"/>
                      <a:pt x="3934408" y="289690"/>
                      <a:pt x="3956179" y="302131"/>
                    </a:cubicBezTo>
                    <a:cubicBezTo>
                      <a:pt x="3977951" y="314572"/>
                      <a:pt x="3999722" y="606931"/>
                      <a:pt x="4040155" y="563388"/>
                    </a:cubicBezTo>
                    <a:cubicBezTo>
                      <a:pt x="4080588" y="519845"/>
                      <a:pt x="4167673" y="95302"/>
                      <a:pt x="4198775" y="40874"/>
                    </a:cubicBezTo>
                    <a:cubicBezTo>
                      <a:pt x="4229877" y="-13554"/>
                      <a:pt x="4209661" y="218156"/>
                      <a:pt x="4226767" y="236817"/>
                    </a:cubicBezTo>
                    <a:cubicBezTo>
                      <a:pt x="4243873" y="255478"/>
                      <a:pt x="4273420" y="109298"/>
                      <a:pt x="4301412" y="152841"/>
                    </a:cubicBezTo>
                    <a:cubicBezTo>
                      <a:pt x="4329404" y="196384"/>
                      <a:pt x="4368281" y="473192"/>
                      <a:pt x="4394718" y="498074"/>
                    </a:cubicBezTo>
                    <a:cubicBezTo>
                      <a:pt x="4421155" y="522956"/>
                      <a:pt x="4441372" y="292800"/>
                      <a:pt x="4460033" y="302131"/>
                    </a:cubicBezTo>
                    <a:cubicBezTo>
                      <a:pt x="4478694" y="311462"/>
                      <a:pt x="4488025" y="569609"/>
                      <a:pt x="4506686" y="554058"/>
                    </a:cubicBezTo>
                    <a:cubicBezTo>
                      <a:pt x="4525347" y="538507"/>
                      <a:pt x="4545563" y="244592"/>
                      <a:pt x="4572000" y="208825"/>
                    </a:cubicBezTo>
                    <a:cubicBezTo>
                      <a:pt x="4598437" y="173058"/>
                      <a:pt x="4635759" y="370556"/>
                      <a:pt x="4665306" y="339454"/>
                    </a:cubicBezTo>
                    <a:cubicBezTo>
                      <a:pt x="4694853" y="308352"/>
                      <a:pt x="4729066" y="23768"/>
                      <a:pt x="4749282" y="22213"/>
                    </a:cubicBezTo>
                    <a:cubicBezTo>
                      <a:pt x="4769498" y="20658"/>
                      <a:pt x="4771053" y="297466"/>
                      <a:pt x="4786604" y="330123"/>
                    </a:cubicBezTo>
                    <a:cubicBezTo>
                      <a:pt x="4802155" y="362780"/>
                      <a:pt x="4823927" y="210381"/>
                      <a:pt x="4842588" y="218156"/>
                    </a:cubicBezTo>
                    <a:cubicBezTo>
                      <a:pt x="4861249" y="225931"/>
                      <a:pt x="4870579" y="375221"/>
                      <a:pt x="4898571" y="376776"/>
                    </a:cubicBezTo>
                    <a:cubicBezTo>
                      <a:pt x="4926563" y="378331"/>
                      <a:pt x="4974772" y="194829"/>
                      <a:pt x="5010539" y="227486"/>
                    </a:cubicBezTo>
                    <a:cubicBezTo>
                      <a:pt x="5046306" y="260143"/>
                      <a:pt x="5080518" y="557168"/>
                      <a:pt x="5113175" y="572719"/>
                    </a:cubicBezTo>
                    <a:cubicBezTo>
                      <a:pt x="5145832" y="588270"/>
                      <a:pt x="5183155" y="325457"/>
                      <a:pt x="5206482" y="320792"/>
                    </a:cubicBezTo>
                    <a:cubicBezTo>
                      <a:pt x="5229809" y="316127"/>
                      <a:pt x="5229809" y="569608"/>
                      <a:pt x="5253135" y="544727"/>
                    </a:cubicBezTo>
                    <a:cubicBezTo>
                      <a:pt x="5276461" y="519846"/>
                      <a:pt x="5313784" y="185499"/>
                      <a:pt x="5346441" y="171503"/>
                    </a:cubicBezTo>
                    <a:cubicBezTo>
                      <a:pt x="5379098" y="157507"/>
                      <a:pt x="5422640" y="435871"/>
                      <a:pt x="5449077" y="460752"/>
                    </a:cubicBezTo>
                    <a:cubicBezTo>
                      <a:pt x="5475514" y="485633"/>
                      <a:pt x="5483290" y="314572"/>
                      <a:pt x="5505061" y="320792"/>
                    </a:cubicBezTo>
                    <a:cubicBezTo>
                      <a:pt x="5526832" y="327012"/>
                      <a:pt x="5553269" y="501184"/>
                      <a:pt x="5579706" y="498074"/>
                    </a:cubicBezTo>
                    <a:cubicBezTo>
                      <a:pt x="5606143" y="494964"/>
                      <a:pt x="5634912" y="398547"/>
                      <a:pt x="5663682" y="302131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EB48FC90-CCF5-DCF3-9F27-0658A183D5A9}"/>
                </a:ext>
              </a:extLst>
            </p:cNvPr>
            <p:cNvGrpSpPr/>
            <p:nvPr/>
          </p:nvGrpSpPr>
          <p:grpSpPr>
            <a:xfrm>
              <a:off x="7925560" y="5544520"/>
              <a:ext cx="3782601" cy="540625"/>
              <a:chOff x="5822532" y="5421384"/>
              <a:chExt cx="5784981" cy="826814"/>
            </a:xfrm>
          </p:grpSpPr>
          <p:grpSp>
            <p:nvGrpSpPr>
              <p:cNvPr id="1030" name="Group 1029">
                <a:extLst>
                  <a:ext uri="{FF2B5EF4-FFF2-40B4-BE49-F238E27FC236}">
                    <a16:creationId xmlns:a16="http://schemas.microsoft.com/office/drawing/2014/main" id="{EFEF88BA-5480-CBC9-B19E-305FD188F224}"/>
                  </a:ext>
                </a:extLst>
              </p:cNvPr>
              <p:cNvGrpSpPr/>
              <p:nvPr/>
            </p:nvGrpSpPr>
            <p:grpSpPr>
              <a:xfrm>
                <a:off x="5822532" y="5529259"/>
                <a:ext cx="5784981" cy="718939"/>
                <a:chOff x="5673011" y="1670180"/>
                <a:chExt cx="5784981" cy="718939"/>
              </a:xfrm>
            </p:grpSpPr>
            <p:cxnSp>
              <p:nvCxnSpPr>
                <p:cNvPr id="1033" name="Straight Connector 1032">
                  <a:extLst>
                    <a:ext uri="{FF2B5EF4-FFF2-40B4-BE49-F238E27FC236}">
                      <a16:creationId xmlns:a16="http://schemas.microsoft.com/office/drawing/2014/main" id="{26CB027A-F18F-B2C6-B127-116C28E32E8C}"/>
                    </a:ext>
                  </a:extLst>
                </p:cNvPr>
                <p:cNvCxnSpPr/>
                <p:nvPr/>
              </p:nvCxnSpPr>
              <p:spPr>
                <a:xfrm>
                  <a:off x="5673012" y="1670180"/>
                  <a:ext cx="0" cy="718939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5" name="Straight Connector 1034">
                  <a:extLst>
                    <a:ext uri="{FF2B5EF4-FFF2-40B4-BE49-F238E27FC236}">
                      <a16:creationId xmlns:a16="http://schemas.microsoft.com/office/drawing/2014/main" id="{434DE8C6-248D-31F3-B019-C5BDCA1838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1" y="2389119"/>
                  <a:ext cx="5784981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F0E54C53-223B-AB9B-12CC-1AEC8402F5DF}"/>
                  </a:ext>
                </a:extLst>
              </p:cNvPr>
              <p:cNvSpPr/>
              <p:nvPr/>
            </p:nvSpPr>
            <p:spPr>
              <a:xfrm>
                <a:off x="5943831" y="5421384"/>
                <a:ext cx="5663682" cy="804590"/>
              </a:xfrm>
              <a:custGeom>
                <a:avLst/>
                <a:gdLst>
                  <a:gd name="connsiteX0" fmla="*/ 0 w 5663682"/>
                  <a:gd name="connsiteY0" fmla="*/ 330123 h 629111"/>
                  <a:gd name="connsiteX1" fmla="*/ 74645 w 5663682"/>
                  <a:gd name="connsiteY1" fmla="*/ 479413 h 629111"/>
                  <a:gd name="connsiteX2" fmla="*/ 177282 w 5663682"/>
                  <a:gd name="connsiteY2" fmla="*/ 50205 h 629111"/>
                  <a:gd name="connsiteX3" fmla="*/ 205273 w 5663682"/>
                  <a:gd name="connsiteY3" fmla="*/ 302131 h 629111"/>
                  <a:gd name="connsiteX4" fmla="*/ 289249 w 5663682"/>
                  <a:gd name="connsiteY4" fmla="*/ 218156 h 629111"/>
                  <a:gd name="connsiteX5" fmla="*/ 438539 w 5663682"/>
                  <a:gd name="connsiteY5" fmla="*/ 554058 h 629111"/>
                  <a:gd name="connsiteX6" fmla="*/ 485192 w 5663682"/>
                  <a:gd name="connsiteY6" fmla="*/ 292801 h 629111"/>
                  <a:gd name="connsiteX7" fmla="*/ 569167 w 5663682"/>
                  <a:gd name="connsiteY7" fmla="*/ 582050 h 629111"/>
                  <a:gd name="connsiteX8" fmla="*/ 783771 w 5663682"/>
                  <a:gd name="connsiteY8" fmla="*/ 78197 h 629111"/>
                  <a:gd name="connsiteX9" fmla="*/ 849086 w 5663682"/>
                  <a:gd name="connsiteY9" fmla="*/ 311462 h 629111"/>
                  <a:gd name="connsiteX10" fmla="*/ 905069 w 5663682"/>
                  <a:gd name="connsiteY10" fmla="*/ 199494 h 629111"/>
                  <a:gd name="connsiteX11" fmla="*/ 951722 w 5663682"/>
                  <a:gd name="connsiteY11" fmla="*/ 535397 h 629111"/>
                  <a:gd name="connsiteX12" fmla="*/ 998375 w 5663682"/>
                  <a:gd name="connsiteY12" fmla="*/ 339454 h 629111"/>
                  <a:gd name="connsiteX13" fmla="*/ 1091682 w 5663682"/>
                  <a:gd name="connsiteY13" fmla="*/ 628703 h 629111"/>
                  <a:gd name="connsiteX14" fmla="*/ 1156996 w 5663682"/>
                  <a:gd name="connsiteY14" fmla="*/ 404768 h 629111"/>
                  <a:gd name="connsiteX15" fmla="*/ 1194318 w 5663682"/>
                  <a:gd name="connsiteY15" fmla="*/ 479413 h 629111"/>
                  <a:gd name="connsiteX16" fmla="*/ 1259633 w 5663682"/>
                  <a:gd name="connsiteY16" fmla="*/ 274139 h 629111"/>
                  <a:gd name="connsiteX17" fmla="*/ 1296955 w 5663682"/>
                  <a:gd name="connsiteY17" fmla="*/ 507405 h 629111"/>
                  <a:gd name="connsiteX18" fmla="*/ 1352939 w 5663682"/>
                  <a:gd name="connsiteY18" fmla="*/ 367445 h 629111"/>
                  <a:gd name="connsiteX19" fmla="*/ 1418253 w 5663682"/>
                  <a:gd name="connsiteY19" fmla="*/ 591380 h 629111"/>
                  <a:gd name="connsiteX20" fmla="*/ 1548882 w 5663682"/>
                  <a:gd name="connsiteY20" fmla="*/ 115519 h 629111"/>
                  <a:gd name="connsiteX21" fmla="*/ 1558212 w 5663682"/>
                  <a:gd name="connsiteY21" fmla="*/ 283470 h 629111"/>
                  <a:gd name="connsiteX22" fmla="*/ 1632857 w 5663682"/>
                  <a:gd name="connsiteY22" fmla="*/ 96858 h 629111"/>
                  <a:gd name="connsiteX23" fmla="*/ 1698171 w 5663682"/>
                  <a:gd name="connsiteY23" fmla="*/ 516735 h 629111"/>
                  <a:gd name="connsiteX24" fmla="*/ 1800808 w 5663682"/>
                  <a:gd name="connsiteY24" fmla="*/ 227486 h 629111"/>
                  <a:gd name="connsiteX25" fmla="*/ 1856792 w 5663682"/>
                  <a:gd name="connsiteY25" fmla="*/ 535397 h 629111"/>
                  <a:gd name="connsiteX26" fmla="*/ 2015412 w 5663682"/>
                  <a:gd name="connsiteY26" fmla="*/ 78197 h 629111"/>
                  <a:gd name="connsiteX27" fmla="*/ 2062065 w 5663682"/>
                  <a:gd name="connsiteY27" fmla="*/ 283470 h 629111"/>
                  <a:gd name="connsiteX28" fmla="*/ 2164702 w 5663682"/>
                  <a:gd name="connsiteY28" fmla="*/ 134180 h 629111"/>
                  <a:gd name="connsiteX29" fmla="*/ 2192694 w 5663682"/>
                  <a:gd name="connsiteY29" fmla="*/ 246148 h 629111"/>
                  <a:gd name="connsiteX30" fmla="*/ 2323322 w 5663682"/>
                  <a:gd name="connsiteY30" fmla="*/ 115519 h 629111"/>
                  <a:gd name="connsiteX31" fmla="*/ 2407298 w 5663682"/>
                  <a:gd name="connsiteY31" fmla="*/ 292801 h 629111"/>
                  <a:gd name="connsiteX32" fmla="*/ 2481943 w 5663682"/>
                  <a:gd name="connsiteY32" fmla="*/ 87527 h 629111"/>
                  <a:gd name="connsiteX33" fmla="*/ 2547257 w 5663682"/>
                  <a:gd name="connsiteY33" fmla="*/ 470082 h 629111"/>
                  <a:gd name="connsiteX34" fmla="*/ 2612571 w 5663682"/>
                  <a:gd name="connsiteY34" fmla="*/ 302131 h 629111"/>
                  <a:gd name="connsiteX35" fmla="*/ 2696547 w 5663682"/>
                  <a:gd name="connsiteY35" fmla="*/ 516735 h 629111"/>
                  <a:gd name="connsiteX36" fmla="*/ 2771192 w 5663682"/>
                  <a:gd name="connsiteY36" fmla="*/ 330123 h 629111"/>
                  <a:gd name="connsiteX37" fmla="*/ 2845837 w 5663682"/>
                  <a:gd name="connsiteY37" fmla="*/ 554058 h 629111"/>
                  <a:gd name="connsiteX38" fmla="*/ 2948473 w 5663682"/>
                  <a:gd name="connsiteY38" fmla="*/ 143511 h 629111"/>
                  <a:gd name="connsiteX39" fmla="*/ 2995126 w 5663682"/>
                  <a:gd name="connsiteY39" fmla="*/ 339454 h 629111"/>
                  <a:gd name="connsiteX40" fmla="*/ 3051110 w 5663682"/>
                  <a:gd name="connsiteY40" fmla="*/ 12882 h 629111"/>
                  <a:gd name="connsiteX41" fmla="*/ 3135086 w 5663682"/>
                  <a:gd name="connsiteY41" fmla="*/ 180833 h 629111"/>
                  <a:gd name="connsiteX42" fmla="*/ 3209730 w 5663682"/>
                  <a:gd name="connsiteY42" fmla="*/ 12882 h 629111"/>
                  <a:gd name="connsiteX43" fmla="*/ 3349690 w 5663682"/>
                  <a:gd name="connsiteY43" fmla="*/ 600711 h 629111"/>
                  <a:gd name="connsiteX44" fmla="*/ 3396343 w 5663682"/>
                  <a:gd name="connsiteY44" fmla="*/ 414099 h 629111"/>
                  <a:gd name="connsiteX45" fmla="*/ 3480318 w 5663682"/>
                  <a:gd name="connsiteY45" fmla="*/ 507405 h 629111"/>
                  <a:gd name="connsiteX46" fmla="*/ 3554963 w 5663682"/>
                  <a:gd name="connsiteY46" fmla="*/ 246148 h 629111"/>
                  <a:gd name="connsiteX47" fmla="*/ 3610947 w 5663682"/>
                  <a:gd name="connsiteY47" fmla="*/ 479413 h 629111"/>
                  <a:gd name="connsiteX48" fmla="*/ 3657600 w 5663682"/>
                  <a:gd name="connsiteY48" fmla="*/ 311462 h 629111"/>
                  <a:gd name="connsiteX49" fmla="*/ 3732245 w 5663682"/>
                  <a:gd name="connsiteY49" fmla="*/ 582050 h 629111"/>
                  <a:gd name="connsiteX50" fmla="*/ 3844212 w 5663682"/>
                  <a:gd name="connsiteY50" fmla="*/ 180833 h 629111"/>
                  <a:gd name="connsiteX51" fmla="*/ 3909526 w 5663682"/>
                  <a:gd name="connsiteY51" fmla="*/ 488743 h 629111"/>
                  <a:gd name="connsiteX52" fmla="*/ 3956179 w 5663682"/>
                  <a:gd name="connsiteY52" fmla="*/ 302131 h 629111"/>
                  <a:gd name="connsiteX53" fmla="*/ 4040155 w 5663682"/>
                  <a:gd name="connsiteY53" fmla="*/ 563388 h 629111"/>
                  <a:gd name="connsiteX54" fmla="*/ 4198775 w 5663682"/>
                  <a:gd name="connsiteY54" fmla="*/ 40874 h 629111"/>
                  <a:gd name="connsiteX55" fmla="*/ 4226767 w 5663682"/>
                  <a:gd name="connsiteY55" fmla="*/ 236817 h 629111"/>
                  <a:gd name="connsiteX56" fmla="*/ 4301412 w 5663682"/>
                  <a:gd name="connsiteY56" fmla="*/ 152841 h 629111"/>
                  <a:gd name="connsiteX57" fmla="*/ 4394718 w 5663682"/>
                  <a:gd name="connsiteY57" fmla="*/ 498074 h 629111"/>
                  <a:gd name="connsiteX58" fmla="*/ 4460033 w 5663682"/>
                  <a:gd name="connsiteY58" fmla="*/ 302131 h 629111"/>
                  <a:gd name="connsiteX59" fmla="*/ 4506686 w 5663682"/>
                  <a:gd name="connsiteY59" fmla="*/ 554058 h 629111"/>
                  <a:gd name="connsiteX60" fmla="*/ 4572000 w 5663682"/>
                  <a:gd name="connsiteY60" fmla="*/ 208825 h 629111"/>
                  <a:gd name="connsiteX61" fmla="*/ 4665306 w 5663682"/>
                  <a:gd name="connsiteY61" fmla="*/ 339454 h 629111"/>
                  <a:gd name="connsiteX62" fmla="*/ 4749282 w 5663682"/>
                  <a:gd name="connsiteY62" fmla="*/ 22213 h 629111"/>
                  <a:gd name="connsiteX63" fmla="*/ 4786604 w 5663682"/>
                  <a:gd name="connsiteY63" fmla="*/ 330123 h 629111"/>
                  <a:gd name="connsiteX64" fmla="*/ 4842588 w 5663682"/>
                  <a:gd name="connsiteY64" fmla="*/ 218156 h 629111"/>
                  <a:gd name="connsiteX65" fmla="*/ 4898571 w 5663682"/>
                  <a:gd name="connsiteY65" fmla="*/ 376776 h 629111"/>
                  <a:gd name="connsiteX66" fmla="*/ 5010539 w 5663682"/>
                  <a:gd name="connsiteY66" fmla="*/ 227486 h 629111"/>
                  <a:gd name="connsiteX67" fmla="*/ 5113175 w 5663682"/>
                  <a:gd name="connsiteY67" fmla="*/ 572719 h 629111"/>
                  <a:gd name="connsiteX68" fmla="*/ 5206482 w 5663682"/>
                  <a:gd name="connsiteY68" fmla="*/ 320792 h 629111"/>
                  <a:gd name="connsiteX69" fmla="*/ 5253135 w 5663682"/>
                  <a:gd name="connsiteY69" fmla="*/ 544727 h 629111"/>
                  <a:gd name="connsiteX70" fmla="*/ 5346441 w 5663682"/>
                  <a:gd name="connsiteY70" fmla="*/ 171503 h 629111"/>
                  <a:gd name="connsiteX71" fmla="*/ 5449077 w 5663682"/>
                  <a:gd name="connsiteY71" fmla="*/ 460752 h 629111"/>
                  <a:gd name="connsiteX72" fmla="*/ 5505061 w 5663682"/>
                  <a:gd name="connsiteY72" fmla="*/ 320792 h 629111"/>
                  <a:gd name="connsiteX73" fmla="*/ 5579706 w 5663682"/>
                  <a:gd name="connsiteY73" fmla="*/ 498074 h 629111"/>
                  <a:gd name="connsiteX74" fmla="*/ 5663682 w 5663682"/>
                  <a:gd name="connsiteY74" fmla="*/ 302131 h 629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5663682" h="629111">
                    <a:moveTo>
                      <a:pt x="0" y="330123"/>
                    </a:moveTo>
                    <a:cubicBezTo>
                      <a:pt x="22549" y="428094"/>
                      <a:pt x="45098" y="526066"/>
                      <a:pt x="74645" y="479413"/>
                    </a:cubicBezTo>
                    <a:cubicBezTo>
                      <a:pt x="104192" y="432760"/>
                      <a:pt x="155511" y="79752"/>
                      <a:pt x="177282" y="50205"/>
                    </a:cubicBezTo>
                    <a:cubicBezTo>
                      <a:pt x="199053" y="20658"/>
                      <a:pt x="186612" y="274139"/>
                      <a:pt x="205273" y="302131"/>
                    </a:cubicBezTo>
                    <a:cubicBezTo>
                      <a:pt x="223934" y="330123"/>
                      <a:pt x="250372" y="176168"/>
                      <a:pt x="289249" y="218156"/>
                    </a:cubicBezTo>
                    <a:cubicBezTo>
                      <a:pt x="328126" y="260144"/>
                      <a:pt x="405882" y="541617"/>
                      <a:pt x="438539" y="554058"/>
                    </a:cubicBezTo>
                    <a:cubicBezTo>
                      <a:pt x="471196" y="566499"/>
                      <a:pt x="463421" y="288136"/>
                      <a:pt x="485192" y="292801"/>
                    </a:cubicBezTo>
                    <a:cubicBezTo>
                      <a:pt x="506963" y="297466"/>
                      <a:pt x="519404" y="617817"/>
                      <a:pt x="569167" y="582050"/>
                    </a:cubicBezTo>
                    <a:cubicBezTo>
                      <a:pt x="618930" y="546283"/>
                      <a:pt x="737118" y="123295"/>
                      <a:pt x="783771" y="78197"/>
                    </a:cubicBezTo>
                    <a:cubicBezTo>
                      <a:pt x="830424" y="33099"/>
                      <a:pt x="828870" y="291246"/>
                      <a:pt x="849086" y="311462"/>
                    </a:cubicBezTo>
                    <a:cubicBezTo>
                      <a:pt x="869302" y="331678"/>
                      <a:pt x="887963" y="162172"/>
                      <a:pt x="905069" y="199494"/>
                    </a:cubicBezTo>
                    <a:cubicBezTo>
                      <a:pt x="922175" y="236816"/>
                      <a:pt x="936171" y="512070"/>
                      <a:pt x="951722" y="535397"/>
                    </a:cubicBezTo>
                    <a:cubicBezTo>
                      <a:pt x="967273" y="558724"/>
                      <a:pt x="975048" y="323903"/>
                      <a:pt x="998375" y="339454"/>
                    </a:cubicBezTo>
                    <a:cubicBezTo>
                      <a:pt x="1021702" y="355005"/>
                      <a:pt x="1065245" y="617817"/>
                      <a:pt x="1091682" y="628703"/>
                    </a:cubicBezTo>
                    <a:cubicBezTo>
                      <a:pt x="1118119" y="639589"/>
                      <a:pt x="1139890" y="429650"/>
                      <a:pt x="1156996" y="404768"/>
                    </a:cubicBezTo>
                    <a:cubicBezTo>
                      <a:pt x="1174102" y="379886"/>
                      <a:pt x="1177212" y="501184"/>
                      <a:pt x="1194318" y="479413"/>
                    </a:cubicBezTo>
                    <a:cubicBezTo>
                      <a:pt x="1211424" y="457642"/>
                      <a:pt x="1242527" y="269474"/>
                      <a:pt x="1259633" y="274139"/>
                    </a:cubicBezTo>
                    <a:cubicBezTo>
                      <a:pt x="1276739" y="278804"/>
                      <a:pt x="1281404" y="491854"/>
                      <a:pt x="1296955" y="507405"/>
                    </a:cubicBezTo>
                    <a:cubicBezTo>
                      <a:pt x="1312506" y="522956"/>
                      <a:pt x="1332723" y="353449"/>
                      <a:pt x="1352939" y="367445"/>
                    </a:cubicBezTo>
                    <a:cubicBezTo>
                      <a:pt x="1373155" y="381441"/>
                      <a:pt x="1385596" y="633368"/>
                      <a:pt x="1418253" y="591380"/>
                    </a:cubicBezTo>
                    <a:cubicBezTo>
                      <a:pt x="1450910" y="549392"/>
                      <a:pt x="1525556" y="166837"/>
                      <a:pt x="1548882" y="115519"/>
                    </a:cubicBezTo>
                    <a:cubicBezTo>
                      <a:pt x="1572208" y="64201"/>
                      <a:pt x="1544216" y="286580"/>
                      <a:pt x="1558212" y="283470"/>
                    </a:cubicBezTo>
                    <a:cubicBezTo>
                      <a:pt x="1572208" y="280360"/>
                      <a:pt x="1609531" y="57981"/>
                      <a:pt x="1632857" y="96858"/>
                    </a:cubicBezTo>
                    <a:cubicBezTo>
                      <a:pt x="1656183" y="135735"/>
                      <a:pt x="1670179" y="494964"/>
                      <a:pt x="1698171" y="516735"/>
                    </a:cubicBezTo>
                    <a:cubicBezTo>
                      <a:pt x="1726163" y="538506"/>
                      <a:pt x="1774371" y="224376"/>
                      <a:pt x="1800808" y="227486"/>
                    </a:cubicBezTo>
                    <a:cubicBezTo>
                      <a:pt x="1827245" y="230596"/>
                      <a:pt x="1821025" y="560279"/>
                      <a:pt x="1856792" y="535397"/>
                    </a:cubicBezTo>
                    <a:cubicBezTo>
                      <a:pt x="1892559" y="510516"/>
                      <a:pt x="1981200" y="120185"/>
                      <a:pt x="2015412" y="78197"/>
                    </a:cubicBezTo>
                    <a:cubicBezTo>
                      <a:pt x="2049624" y="36209"/>
                      <a:pt x="2037183" y="274140"/>
                      <a:pt x="2062065" y="283470"/>
                    </a:cubicBezTo>
                    <a:cubicBezTo>
                      <a:pt x="2086947" y="292800"/>
                      <a:pt x="2142931" y="140400"/>
                      <a:pt x="2164702" y="134180"/>
                    </a:cubicBezTo>
                    <a:cubicBezTo>
                      <a:pt x="2186473" y="127960"/>
                      <a:pt x="2166257" y="249258"/>
                      <a:pt x="2192694" y="246148"/>
                    </a:cubicBezTo>
                    <a:cubicBezTo>
                      <a:pt x="2219131" y="243038"/>
                      <a:pt x="2287555" y="107744"/>
                      <a:pt x="2323322" y="115519"/>
                    </a:cubicBezTo>
                    <a:cubicBezTo>
                      <a:pt x="2359089" y="123294"/>
                      <a:pt x="2380861" y="297466"/>
                      <a:pt x="2407298" y="292801"/>
                    </a:cubicBezTo>
                    <a:cubicBezTo>
                      <a:pt x="2433735" y="288136"/>
                      <a:pt x="2458617" y="57980"/>
                      <a:pt x="2481943" y="87527"/>
                    </a:cubicBezTo>
                    <a:cubicBezTo>
                      <a:pt x="2505269" y="117074"/>
                      <a:pt x="2525486" y="434315"/>
                      <a:pt x="2547257" y="470082"/>
                    </a:cubicBezTo>
                    <a:cubicBezTo>
                      <a:pt x="2569028" y="505849"/>
                      <a:pt x="2587689" y="294356"/>
                      <a:pt x="2612571" y="302131"/>
                    </a:cubicBezTo>
                    <a:cubicBezTo>
                      <a:pt x="2637453" y="309906"/>
                      <a:pt x="2670110" y="512070"/>
                      <a:pt x="2696547" y="516735"/>
                    </a:cubicBezTo>
                    <a:cubicBezTo>
                      <a:pt x="2722984" y="521400"/>
                      <a:pt x="2746310" y="323903"/>
                      <a:pt x="2771192" y="330123"/>
                    </a:cubicBezTo>
                    <a:cubicBezTo>
                      <a:pt x="2796074" y="336343"/>
                      <a:pt x="2816290" y="585160"/>
                      <a:pt x="2845837" y="554058"/>
                    </a:cubicBezTo>
                    <a:cubicBezTo>
                      <a:pt x="2875384" y="522956"/>
                      <a:pt x="2923592" y="179278"/>
                      <a:pt x="2948473" y="143511"/>
                    </a:cubicBezTo>
                    <a:cubicBezTo>
                      <a:pt x="2973355" y="107744"/>
                      <a:pt x="2978020" y="361225"/>
                      <a:pt x="2995126" y="339454"/>
                    </a:cubicBezTo>
                    <a:cubicBezTo>
                      <a:pt x="3012232" y="317683"/>
                      <a:pt x="3027783" y="39319"/>
                      <a:pt x="3051110" y="12882"/>
                    </a:cubicBezTo>
                    <a:cubicBezTo>
                      <a:pt x="3074437" y="-13555"/>
                      <a:pt x="3108649" y="180833"/>
                      <a:pt x="3135086" y="180833"/>
                    </a:cubicBezTo>
                    <a:cubicBezTo>
                      <a:pt x="3161523" y="180833"/>
                      <a:pt x="3173963" y="-57098"/>
                      <a:pt x="3209730" y="12882"/>
                    </a:cubicBezTo>
                    <a:cubicBezTo>
                      <a:pt x="3245497" y="82862"/>
                      <a:pt x="3318588" y="533842"/>
                      <a:pt x="3349690" y="600711"/>
                    </a:cubicBezTo>
                    <a:cubicBezTo>
                      <a:pt x="3380792" y="667581"/>
                      <a:pt x="3374572" y="429650"/>
                      <a:pt x="3396343" y="414099"/>
                    </a:cubicBezTo>
                    <a:cubicBezTo>
                      <a:pt x="3418114" y="398548"/>
                      <a:pt x="3453881" y="535397"/>
                      <a:pt x="3480318" y="507405"/>
                    </a:cubicBezTo>
                    <a:cubicBezTo>
                      <a:pt x="3506755" y="479413"/>
                      <a:pt x="3533192" y="250813"/>
                      <a:pt x="3554963" y="246148"/>
                    </a:cubicBezTo>
                    <a:cubicBezTo>
                      <a:pt x="3576735" y="241483"/>
                      <a:pt x="3593841" y="468527"/>
                      <a:pt x="3610947" y="479413"/>
                    </a:cubicBezTo>
                    <a:cubicBezTo>
                      <a:pt x="3628053" y="490299"/>
                      <a:pt x="3637384" y="294356"/>
                      <a:pt x="3657600" y="311462"/>
                    </a:cubicBezTo>
                    <a:cubicBezTo>
                      <a:pt x="3677816" y="328568"/>
                      <a:pt x="3701143" y="603821"/>
                      <a:pt x="3732245" y="582050"/>
                    </a:cubicBezTo>
                    <a:cubicBezTo>
                      <a:pt x="3763347" y="560279"/>
                      <a:pt x="3814665" y="196384"/>
                      <a:pt x="3844212" y="180833"/>
                    </a:cubicBezTo>
                    <a:cubicBezTo>
                      <a:pt x="3873759" y="165282"/>
                      <a:pt x="3890865" y="468527"/>
                      <a:pt x="3909526" y="488743"/>
                    </a:cubicBezTo>
                    <a:cubicBezTo>
                      <a:pt x="3928187" y="508959"/>
                      <a:pt x="3934408" y="289690"/>
                      <a:pt x="3956179" y="302131"/>
                    </a:cubicBezTo>
                    <a:cubicBezTo>
                      <a:pt x="3977951" y="314572"/>
                      <a:pt x="3999722" y="606931"/>
                      <a:pt x="4040155" y="563388"/>
                    </a:cubicBezTo>
                    <a:cubicBezTo>
                      <a:pt x="4080588" y="519845"/>
                      <a:pt x="4167673" y="95302"/>
                      <a:pt x="4198775" y="40874"/>
                    </a:cubicBezTo>
                    <a:cubicBezTo>
                      <a:pt x="4229877" y="-13554"/>
                      <a:pt x="4209661" y="218156"/>
                      <a:pt x="4226767" y="236817"/>
                    </a:cubicBezTo>
                    <a:cubicBezTo>
                      <a:pt x="4243873" y="255478"/>
                      <a:pt x="4273420" y="109298"/>
                      <a:pt x="4301412" y="152841"/>
                    </a:cubicBezTo>
                    <a:cubicBezTo>
                      <a:pt x="4329404" y="196384"/>
                      <a:pt x="4368281" y="473192"/>
                      <a:pt x="4394718" y="498074"/>
                    </a:cubicBezTo>
                    <a:cubicBezTo>
                      <a:pt x="4421155" y="522956"/>
                      <a:pt x="4441372" y="292800"/>
                      <a:pt x="4460033" y="302131"/>
                    </a:cubicBezTo>
                    <a:cubicBezTo>
                      <a:pt x="4478694" y="311462"/>
                      <a:pt x="4488025" y="569609"/>
                      <a:pt x="4506686" y="554058"/>
                    </a:cubicBezTo>
                    <a:cubicBezTo>
                      <a:pt x="4525347" y="538507"/>
                      <a:pt x="4545563" y="244592"/>
                      <a:pt x="4572000" y="208825"/>
                    </a:cubicBezTo>
                    <a:cubicBezTo>
                      <a:pt x="4598437" y="173058"/>
                      <a:pt x="4635759" y="370556"/>
                      <a:pt x="4665306" y="339454"/>
                    </a:cubicBezTo>
                    <a:cubicBezTo>
                      <a:pt x="4694853" y="308352"/>
                      <a:pt x="4729066" y="23768"/>
                      <a:pt x="4749282" y="22213"/>
                    </a:cubicBezTo>
                    <a:cubicBezTo>
                      <a:pt x="4769498" y="20658"/>
                      <a:pt x="4771053" y="297466"/>
                      <a:pt x="4786604" y="330123"/>
                    </a:cubicBezTo>
                    <a:cubicBezTo>
                      <a:pt x="4802155" y="362780"/>
                      <a:pt x="4823927" y="210381"/>
                      <a:pt x="4842588" y="218156"/>
                    </a:cubicBezTo>
                    <a:cubicBezTo>
                      <a:pt x="4861249" y="225931"/>
                      <a:pt x="4870579" y="375221"/>
                      <a:pt x="4898571" y="376776"/>
                    </a:cubicBezTo>
                    <a:cubicBezTo>
                      <a:pt x="4926563" y="378331"/>
                      <a:pt x="4974772" y="194829"/>
                      <a:pt x="5010539" y="227486"/>
                    </a:cubicBezTo>
                    <a:cubicBezTo>
                      <a:pt x="5046306" y="260143"/>
                      <a:pt x="5080518" y="557168"/>
                      <a:pt x="5113175" y="572719"/>
                    </a:cubicBezTo>
                    <a:cubicBezTo>
                      <a:pt x="5145832" y="588270"/>
                      <a:pt x="5183155" y="325457"/>
                      <a:pt x="5206482" y="320792"/>
                    </a:cubicBezTo>
                    <a:cubicBezTo>
                      <a:pt x="5229809" y="316127"/>
                      <a:pt x="5229809" y="569608"/>
                      <a:pt x="5253135" y="544727"/>
                    </a:cubicBezTo>
                    <a:cubicBezTo>
                      <a:pt x="5276461" y="519846"/>
                      <a:pt x="5313784" y="185499"/>
                      <a:pt x="5346441" y="171503"/>
                    </a:cubicBezTo>
                    <a:cubicBezTo>
                      <a:pt x="5379098" y="157507"/>
                      <a:pt x="5422640" y="435871"/>
                      <a:pt x="5449077" y="460752"/>
                    </a:cubicBezTo>
                    <a:cubicBezTo>
                      <a:pt x="5475514" y="485633"/>
                      <a:pt x="5483290" y="314572"/>
                      <a:pt x="5505061" y="320792"/>
                    </a:cubicBezTo>
                    <a:cubicBezTo>
                      <a:pt x="5526832" y="327012"/>
                      <a:pt x="5553269" y="501184"/>
                      <a:pt x="5579706" y="498074"/>
                    </a:cubicBezTo>
                    <a:cubicBezTo>
                      <a:pt x="5606143" y="494964"/>
                      <a:pt x="5634912" y="398547"/>
                      <a:pt x="5663682" y="302131"/>
                    </a:cubicBezTo>
                  </a:path>
                </a:pathLst>
              </a:cu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37" name="Group 1036">
            <a:extLst>
              <a:ext uri="{FF2B5EF4-FFF2-40B4-BE49-F238E27FC236}">
                <a16:creationId xmlns:a16="http://schemas.microsoft.com/office/drawing/2014/main" id="{34267F96-AC03-01CA-7272-FB4E908BCEB9}"/>
              </a:ext>
            </a:extLst>
          </p:cNvPr>
          <p:cNvGrpSpPr/>
          <p:nvPr/>
        </p:nvGrpSpPr>
        <p:grpSpPr>
          <a:xfrm>
            <a:off x="10016544" y="2728962"/>
            <a:ext cx="2307942" cy="1966429"/>
            <a:chOff x="1542130" y="1583479"/>
            <a:chExt cx="4626447" cy="3941858"/>
          </a:xfrm>
        </p:grpSpPr>
        <p:pic>
          <p:nvPicPr>
            <p:cNvPr id="1038" name="Picture 1037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0252E44C-4AE3-041B-D24E-D9F47E2881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75702" r="23901" b="4422"/>
            <a:stretch/>
          </p:blipFill>
          <p:spPr>
            <a:xfrm>
              <a:off x="2721870" y="4407812"/>
              <a:ext cx="1794669" cy="1117525"/>
            </a:xfrm>
            <a:prstGeom prst="rect">
              <a:avLst/>
            </a:prstGeom>
          </p:spPr>
        </p:pic>
        <p:pic>
          <p:nvPicPr>
            <p:cNvPr id="1039" name="Picture 1038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20E54804-BDEE-8812-0831-13FB32AAE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0820" r="23901" b="28997"/>
            <a:stretch/>
          </p:blipFill>
          <p:spPr>
            <a:xfrm>
              <a:off x="2095246" y="2996091"/>
              <a:ext cx="1794670" cy="1134786"/>
            </a:xfrm>
            <a:prstGeom prst="rect">
              <a:avLst/>
            </a:prstGeom>
          </p:spPr>
        </p:pic>
        <p:pic>
          <p:nvPicPr>
            <p:cNvPr id="1040" name="Picture 1039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14882A5B-0A7A-FA99-3C26-EF333261F8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4" t="954" r="24395" b="79170"/>
            <a:stretch/>
          </p:blipFill>
          <p:spPr>
            <a:xfrm>
              <a:off x="3486498" y="2286716"/>
              <a:ext cx="1694330" cy="1117525"/>
            </a:xfrm>
            <a:prstGeom prst="rect">
              <a:avLst/>
            </a:prstGeom>
          </p:spPr>
        </p:pic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FC1BA863-B55D-C583-D500-98043D0A174B}"/>
                </a:ext>
              </a:extLst>
            </p:cNvPr>
            <p:cNvSpPr txBox="1"/>
            <p:nvPr/>
          </p:nvSpPr>
          <p:spPr>
            <a:xfrm>
              <a:off x="3882042" y="2319046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2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2" name="TextBox 1041">
              <a:extLst>
                <a:ext uri="{FF2B5EF4-FFF2-40B4-BE49-F238E27FC236}">
                  <a16:creationId xmlns:a16="http://schemas.microsoft.com/office/drawing/2014/main" id="{0951757F-8C28-70A4-6770-EA30C2CBEF92}"/>
                </a:ext>
              </a:extLst>
            </p:cNvPr>
            <p:cNvSpPr txBox="1"/>
            <p:nvPr/>
          </p:nvSpPr>
          <p:spPr>
            <a:xfrm>
              <a:off x="2343231" y="3036452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…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79558C6F-091A-94E4-6B2B-AC226ACF59C7}"/>
                </a:ext>
              </a:extLst>
            </p:cNvPr>
            <p:cNvSpPr txBox="1"/>
            <p:nvPr/>
          </p:nvSpPr>
          <p:spPr>
            <a:xfrm>
              <a:off x="3261121" y="4465664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M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pic>
          <p:nvPicPr>
            <p:cNvPr id="1044" name="Picture 1043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1D25476A-D396-A0EF-3F4E-1C59EA05D7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1323" r="23901" b="28972"/>
            <a:stretch/>
          </p:blipFill>
          <p:spPr>
            <a:xfrm>
              <a:off x="1542130" y="1603630"/>
              <a:ext cx="1794670" cy="1107975"/>
            </a:xfrm>
            <a:prstGeom prst="rect">
              <a:avLst/>
            </a:prstGeom>
          </p:spPr>
        </p:pic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45BE0D5-E43D-4E0B-CF36-D72C89921DCB}"/>
                </a:ext>
              </a:extLst>
            </p:cNvPr>
            <p:cNvSpPr txBox="1"/>
            <p:nvPr/>
          </p:nvSpPr>
          <p:spPr>
            <a:xfrm>
              <a:off x="2439465" y="1583479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1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cxnSp>
        <p:nvCxnSpPr>
          <p:cNvPr id="1050" name="Connector: Curved 1049">
            <a:extLst>
              <a:ext uri="{FF2B5EF4-FFF2-40B4-BE49-F238E27FC236}">
                <a16:creationId xmlns:a16="http://schemas.microsoft.com/office/drawing/2014/main" id="{49CA8115-5C29-FFE5-A378-B7E9B021300C}"/>
              </a:ext>
            </a:extLst>
          </p:cNvPr>
          <p:cNvCxnSpPr>
            <a:cxnSpLocks/>
            <a:endCxn id="40" idx="74"/>
          </p:cNvCxnSpPr>
          <p:nvPr/>
        </p:nvCxnSpPr>
        <p:spPr>
          <a:xfrm rot="5400000">
            <a:off x="10804057" y="4797569"/>
            <a:ext cx="422935" cy="349314"/>
          </a:xfrm>
          <a:prstGeom prst="curvedConnector2">
            <a:avLst/>
          </a:prstGeom>
          <a:ln w="38100">
            <a:solidFill>
              <a:srgbClr val="FF66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Connector: Curved 1053">
            <a:extLst>
              <a:ext uri="{FF2B5EF4-FFF2-40B4-BE49-F238E27FC236}">
                <a16:creationId xmlns:a16="http://schemas.microsoft.com/office/drawing/2014/main" id="{4396F3D9-CDD8-2A29-FFA6-EE99F4774622}"/>
              </a:ext>
            </a:extLst>
          </p:cNvPr>
          <p:cNvCxnSpPr>
            <a:cxnSpLocks/>
            <a:endCxn id="1032" idx="73"/>
          </p:cNvCxnSpPr>
          <p:nvPr/>
        </p:nvCxnSpPr>
        <p:spPr>
          <a:xfrm rot="5400000">
            <a:off x="10392097" y="5190632"/>
            <a:ext cx="1250689" cy="340641"/>
          </a:xfrm>
          <a:prstGeom prst="curvedConnector2">
            <a:avLst/>
          </a:prstGeom>
          <a:ln w="38100">
            <a:solidFill>
              <a:srgbClr val="FF66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9" name="TextBox 1058">
            <a:extLst>
              <a:ext uri="{FF2B5EF4-FFF2-40B4-BE49-F238E27FC236}">
                <a16:creationId xmlns:a16="http://schemas.microsoft.com/office/drawing/2014/main" id="{9475091E-C30B-E09C-5EA1-D07455ADC61B}"/>
              </a:ext>
            </a:extLst>
          </p:cNvPr>
          <p:cNvSpPr txBox="1"/>
          <p:nvPr/>
        </p:nvSpPr>
        <p:spPr>
          <a:xfrm>
            <a:off x="9914914" y="2056749"/>
            <a:ext cx="2201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Synthetic ensemble forecasts</a:t>
            </a:r>
          </a:p>
        </p:txBody>
      </p:sp>
      <p:sp>
        <p:nvSpPr>
          <p:cNvPr id="1060" name="TextBox 1059">
            <a:extLst>
              <a:ext uri="{FF2B5EF4-FFF2-40B4-BE49-F238E27FC236}">
                <a16:creationId xmlns:a16="http://schemas.microsoft.com/office/drawing/2014/main" id="{8B4F0A7C-D6BE-F85F-86FA-9CE04345AA2C}"/>
              </a:ext>
            </a:extLst>
          </p:cNvPr>
          <p:cNvSpPr txBox="1"/>
          <p:nvPr/>
        </p:nvSpPr>
        <p:spPr>
          <a:xfrm>
            <a:off x="7723654" y="4532957"/>
            <a:ext cx="251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Synthetic </a:t>
            </a:r>
            <a:r>
              <a:rPr lang="en-US" dirty="0" err="1"/>
              <a:t>streamflows</a:t>
            </a:r>
            <a:endParaRPr lang="en-US" dirty="0"/>
          </a:p>
        </p:txBody>
      </p:sp>
      <p:sp>
        <p:nvSpPr>
          <p:cNvPr id="1061" name="Slide Number Placeholder 3">
            <a:extLst>
              <a:ext uri="{FF2B5EF4-FFF2-40B4-BE49-F238E27FC236}">
                <a16:creationId xmlns:a16="http://schemas.microsoft.com/office/drawing/2014/main" id="{A4ECCE83-90C0-48BC-4D80-E7D5C520C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16</a:t>
            </a:fld>
            <a:endParaRPr lang="en-US" dirty="0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213B83D5-870E-4AB9-722D-1A2719554850}"/>
              </a:ext>
            </a:extLst>
          </p:cNvPr>
          <p:cNvSpPr txBox="1"/>
          <p:nvPr/>
        </p:nvSpPr>
        <p:spPr>
          <a:xfrm>
            <a:off x="8773014" y="6019336"/>
            <a:ext cx="8849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endParaRPr lang="en-US" dirty="0"/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BA513BC0-C6AE-0691-240B-E1AA04587CD8}"/>
              </a:ext>
            </a:extLst>
          </p:cNvPr>
          <p:cNvSpPr txBox="1"/>
          <p:nvPr/>
        </p:nvSpPr>
        <p:spPr>
          <a:xfrm>
            <a:off x="8837796" y="5269169"/>
            <a:ext cx="755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swm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225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87FA-6C14-A76A-0727-8128099F1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FB813D8-4DD9-9E7C-7153-476F465BB4BF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63F7A2-8131-5C75-00D4-3127EF023409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0111B04-A0F5-2D99-0A0A-9C739622CAD6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AE77C89-2F80-F0FE-35EE-5BD6CEA6C494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FDAA332D-25FC-71F7-7E4A-76DB6F604027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2E7FCFC-A346-8676-E605-E2F6BA8B8FB3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8412DA70-A713-F07D-3C9F-2A3417C478AC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C2C7BBE-32C9-2834-06CC-4F3ADA3D9696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CDB2CBB9-DC9E-91F1-5D14-E147D13B9BA3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02DE548-512E-6591-7C7B-B3B06DD27E32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CB73028-1836-CA62-081F-6DAC934DD93F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53038A3-A57A-7036-9135-65953F96B392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A6940A96-C96A-7F2B-518F-51396F108CD7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902F825-E755-BFF2-9FEE-CB84B445ADB7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9FF4AB94-7FFE-BA56-DE16-AB70E55AE911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8C03484-192D-CD58-3623-D3E2CA758F0A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8E32B02-7F5E-2207-F2ED-C64D07A7C727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07F05E4D-1B14-4821-B182-092470FE7E26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C9EDA4C4-D4D5-8BCD-39EF-71CBFAAC4F04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0B2BF7E-5F17-C9FB-2AF3-AE6FD5300FCF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FB78780-69F8-A0A8-11BA-8898C5CB2553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BEDC5086-4093-9788-E6E4-67BBDE218B6A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E82BA2D-3019-230E-C6C9-DDC8404BAB98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F2413E9C-C2CB-FF10-862D-8E41CCB01E4C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B8429BBD-580B-0924-7E95-DB760CB99E5A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AD7870C-006F-0DE3-C7DA-1A6D370DC80F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8A53804-F6A7-EEBD-B7C6-D4BDDBBDD0D1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 large-sample sandbox for FIRO evaluation</a:t>
            </a:r>
          </a:p>
        </p:txBody>
      </p:sp>
      <p:sp>
        <p:nvSpPr>
          <p:cNvPr id="27" name="Slide Number Placeholder 3">
            <a:extLst>
              <a:ext uri="{FF2B5EF4-FFF2-40B4-BE49-F238E27FC236}">
                <a16:creationId xmlns:a16="http://schemas.microsoft.com/office/drawing/2014/main" id="{855CA8F9-1A52-52A9-2B8E-D6F5268EE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EF590A1-11EB-7A39-B5D7-FBADC0629DA3}"/>
              </a:ext>
            </a:extLst>
          </p:cNvPr>
          <p:cNvGrpSpPr/>
          <p:nvPr/>
        </p:nvGrpSpPr>
        <p:grpSpPr>
          <a:xfrm>
            <a:off x="7137424" y="5137849"/>
            <a:ext cx="1949426" cy="1003705"/>
            <a:chOff x="7006216" y="5102416"/>
            <a:chExt cx="2391441" cy="1231286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54EFF28-074B-2BCD-2524-EC74241F5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17" t="57601" r="21277"/>
            <a:stretch>
              <a:fillRect/>
            </a:stretch>
          </p:blipFill>
          <p:spPr>
            <a:xfrm>
              <a:off x="7006216" y="5156462"/>
              <a:ext cx="2391441" cy="1177240"/>
            </a:xfrm>
            <a:prstGeom prst="rect">
              <a:avLst/>
            </a:prstGeom>
            <a:ln w="31750">
              <a:noFill/>
            </a:ln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5722247-FCE3-59FA-10D4-EC2A76AF8C8A}"/>
                </a:ext>
              </a:extLst>
            </p:cNvPr>
            <p:cNvSpPr/>
            <p:nvPr/>
          </p:nvSpPr>
          <p:spPr>
            <a:xfrm>
              <a:off x="7428322" y="5102416"/>
              <a:ext cx="1969335" cy="108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D7AA361A-F60F-1C04-2652-80CB5BBA72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197" b="7153"/>
          <a:stretch>
            <a:fillRect/>
          </a:stretch>
        </p:blipFill>
        <p:spPr>
          <a:xfrm>
            <a:off x="9203506" y="4950100"/>
            <a:ext cx="2503268" cy="147513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C509292-C99C-8855-7EAB-F4C82CE0FF5C}"/>
              </a:ext>
            </a:extLst>
          </p:cNvPr>
          <p:cNvSpPr txBox="1"/>
          <p:nvPr/>
        </p:nvSpPr>
        <p:spPr>
          <a:xfrm>
            <a:off x="9203506" y="4637396"/>
            <a:ext cx="2503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Lake Oroville: Y-F FVA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95BCDBD-77EC-159B-8CEC-F0BA5995E8A2}"/>
              </a:ext>
            </a:extLst>
          </p:cNvPr>
          <p:cNvSpPr txBox="1"/>
          <p:nvPr/>
        </p:nvSpPr>
        <p:spPr>
          <a:xfrm>
            <a:off x="7917222" y="4882200"/>
            <a:ext cx="71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EFO</a:t>
            </a:r>
          </a:p>
        </p:txBody>
      </p:sp>
    </p:spTree>
    <p:extLst>
      <p:ext uri="{BB962C8B-B14F-4D97-AF65-F5344CB8AC3E}">
        <p14:creationId xmlns:p14="http://schemas.microsoft.com/office/powerpoint/2010/main" val="436586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F492D-01F2-00A9-DDDC-DB010C5D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125" y="-238327"/>
            <a:ext cx="10515600" cy="1325563"/>
          </a:xfrm>
        </p:spPr>
        <p:txBody>
          <a:bodyPr/>
          <a:lstStyle/>
          <a:p>
            <a:r>
              <a:rPr lang="en-US" dirty="0"/>
              <a:t>FIRO and skill evolution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06C12B-A1F4-30E2-49FC-1EB0DFD3B7D8}"/>
              </a:ext>
            </a:extLst>
          </p:cNvPr>
          <p:cNvGrpSpPr/>
          <p:nvPr/>
        </p:nvGrpSpPr>
        <p:grpSpPr>
          <a:xfrm>
            <a:off x="569334" y="653808"/>
            <a:ext cx="6356084" cy="5550383"/>
            <a:chOff x="734033" y="1152873"/>
            <a:chExt cx="6356084" cy="5550383"/>
          </a:xfrm>
        </p:grpSpPr>
        <p:pic>
          <p:nvPicPr>
            <p:cNvPr id="5" name="Picture 4" descr="A blue dotted line with points and dots&#10;&#10;AI-generated content may be incorrect.">
              <a:extLst>
                <a:ext uri="{FF2B5EF4-FFF2-40B4-BE49-F238E27FC236}">
                  <a16:creationId xmlns:a16="http://schemas.microsoft.com/office/drawing/2014/main" id="{9F7FBDD8-BE6D-628B-F6A9-EEB90E2F0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033" y="1152873"/>
              <a:ext cx="6356084" cy="5550383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68DD4F-C83A-D127-C54A-832B9DA7D6F9}"/>
                </a:ext>
              </a:extLst>
            </p:cNvPr>
            <p:cNvSpPr/>
            <p:nvPr/>
          </p:nvSpPr>
          <p:spPr>
            <a:xfrm>
              <a:off x="4234375" y="1856935"/>
              <a:ext cx="2293034" cy="3953022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ED6E5F9-649A-6C87-112D-D598B72B08D9}"/>
              </a:ext>
            </a:extLst>
          </p:cNvPr>
          <p:cNvGrpSpPr/>
          <p:nvPr/>
        </p:nvGrpSpPr>
        <p:grpSpPr>
          <a:xfrm>
            <a:off x="7667981" y="1065533"/>
            <a:ext cx="3685819" cy="3279929"/>
            <a:chOff x="7667981" y="1997612"/>
            <a:chExt cx="3685819" cy="3279929"/>
          </a:xfrm>
        </p:grpSpPr>
        <p:pic>
          <p:nvPicPr>
            <p:cNvPr id="7" name="Picture 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0A3D95BB-FF10-2828-CEE9-17FE07BDF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8" t="1004" r="7247" b="28555"/>
            <a:stretch/>
          </p:blipFill>
          <p:spPr>
            <a:xfrm>
              <a:off x="8131125" y="2804271"/>
              <a:ext cx="2773600" cy="233043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B28166-D5B6-22ED-A583-38C809AB42F0}"/>
                </a:ext>
              </a:extLst>
            </p:cNvPr>
            <p:cNvSpPr txBox="1"/>
            <p:nvPr/>
          </p:nvSpPr>
          <p:spPr>
            <a:xfrm>
              <a:off x="9200271" y="1997612"/>
              <a:ext cx="6330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5814D4-6508-09B1-6A6A-8A4F6BF7997A}"/>
                </a:ext>
              </a:extLst>
            </p:cNvPr>
            <p:cNvSpPr txBox="1"/>
            <p:nvPr/>
          </p:nvSpPr>
          <p:spPr>
            <a:xfrm>
              <a:off x="10720754" y="4569655"/>
              <a:ext cx="6330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798776-959D-F7D4-6030-BD37E24CD008}"/>
                </a:ext>
              </a:extLst>
            </p:cNvPr>
            <p:cNvSpPr txBox="1"/>
            <p:nvPr/>
          </p:nvSpPr>
          <p:spPr>
            <a:xfrm>
              <a:off x="7667981" y="4567310"/>
              <a:ext cx="6330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-1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788CBBC-957C-DA14-611F-4811D4EF3879}"/>
              </a:ext>
            </a:extLst>
          </p:cNvPr>
          <p:cNvSpPr txBox="1"/>
          <p:nvPr/>
        </p:nvSpPr>
        <p:spPr>
          <a:xfrm>
            <a:off x="905070" y="6098374"/>
            <a:ext cx="5645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Adaptive WCM concept – Courtesy of Chris Delaney, SCWA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93D316-81C9-5B22-8650-67DFDA5A58E5}"/>
              </a:ext>
            </a:extLst>
          </p:cNvPr>
          <p:cNvSpPr txBox="1"/>
          <p:nvPr/>
        </p:nvSpPr>
        <p:spPr>
          <a:xfrm>
            <a:off x="1321919" y="5638765"/>
            <a:ext cx="76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 </a:t>
            </a:r>
            <a:r>
              <a:rPr lang="en-US" b="1" dirty="0"/>
              <a:t>-1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12F3B5-A2D6-594C-F97F-C94044C78791}"/>
              </a:ext>
            </a:extLst>
          </p:cNvPr>
          <p:cNvSpPr txBox="1"/>
          <p:nvPr/>
        </p:nvSpPr>
        <p:spPr>
          <a:xfrm>
            <a:off x="4369837" y="5626289"/>
            <a:ext cx="76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 </a:t>
            </a:r>
            <a:r>
              <a:rPr lang="en-US" b="1" dirty="0"/>
              <a:t>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6B41D1-A044-8BA7-A068-AF98506E493D}"/>
              </a:ext>
            </a:extLst>
          </p:cNvPr>
          <p:cNvSpPr txBox="1"/>
          <p:nvPr/>
        </p:nvSpPr>
        <p:spPr>
          <a:xfrm>
            <a:off x="6565641" y="5638765"/>
            <a:ext cx="76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 </a:t>
            </a:r>
            <a:r>
              <a:rPr lang="en-US" b="1" dirty="0"/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0F441D6-40A7-4746-5CA1-4C9E3D096E06}"/>
              </a:ext>
            </a:extLst>
          </p:cNvPr>
          <p:cNvSpPr/>
          <p:nvPr/>
        </p:nvSpPr>
        <p:spPr>
          <a:xfrm>
            <a:off x="1213934" y="1349771"/>
            <a:ext cx="2855742" cy="3953022"/>
          </a:xfrm>
          <a:prstGeom prst="rect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Striped Right 23">
            <a:extLst>
              <a:ext uri="{FF2B5EF4-FFF2-40B4-BE49-F238E27FC236}">
                <a16:creationId xmlns:a16="http://schemas.microsoft.com/office/drawing/2014/main" id="{C97C700B-37B0-64B2-5A3B-F972C94358E2}"/>
              </a:ext>
            </a:extLst>
          </p:cNvPr>
          <p:cNvSpPr/>
          <p:nvPr/>
        </p:nvSpPr>
        <p:spPr>
          <a:xfrm rot="7870520">
            <a:off x="7728884" y="2041880"/>
            <a:ext cx="449075" cy="480682"/>
          </a:xfrm>
          <a:prstGeom prst="striped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A37943-B4D5-89C2-2315-1068EB1BE463}"/>
              </a:ext>
            </a:extLst>
          </p:cNvPr>
          <p:cNvSpPr txBox="1"/>
          <p:nvPr/>
        </p:nvSpPr>
        <p:spPr>
          <a:xfrm>
            <a:off x="7229826" y="1305856"/>
            <a:ext cx="1367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Decreasing skill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D4AE13-7706-1AD5-1673-E53F0F39E14C}"/>
              </a:ext>
            </a:extLst>
          </p:cNvPr>
          <p:cNvSpPr txBox="1"/>
          <p:nvPr/>
        </p:nvSpPr>
        <p:spPr>
          <a:xfrm>
            <a:off x="7105627" y="4710727"/>
            <a:ext cx="49386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Skill </a:t>
            </a:r>
            <a:r>
              <a:rPr lang="en-US" sz="2400" i="1" dirty="0"/>
              <a:t>increases</a:t>
            </a:r>
            <a:r>
              <a:rPr lang="en-US" sz="2400" dirty="0"/>
              <a:t> due to </a:t>
            </a:r>
            <a:r>
              <a:rPr lang="en-US" sz="2400" b="1" dirty="0"/>
              <a:t>technological advancement</a:t>
            </a:r>
            <a:r>
              <a:rPr lang="en-US" sz="2400" dirty="0"/>
              <a:t>. Skill </a:t>
            </a:r>
            <a:r>
              <a:rPr lang="en-US" sz="2400" i="1" dirty="0"/>
              <a:t>decreases</a:t>
            </a:r>
            <a:r>
              <a:rPr lang="en-US" sz="2400" dirty="0"/>
              <a:t> under </a:t>
            </a:r>
            <a:r>
              <a:rPr lang="en-US" sz="2400" b="1" dirty="0"/>
              <a:t>new hydrologic regimes</a:t>
            </a:r>
            <a:r>
              <a:rPr lang="en-US" sz="2400" dirty="0"/>
              <a:t>. How do these changes impact FIRO policies?</a:t>
            </a:r>
          </a:p>
        </p:txBody>
      </p:sp>
      <p:sp>
        <p:nvSpPr>
          <p:cNvPr id="27" name="Slide Number Placeholder 3">
            <a:extLst>
              <a:ext uri="{FF2B5EF4-FFF2-40B4-BE49-F238E27FC236}">
                <a16:creationId xmlns:a16="http://schemas.microsoft.com/office/drawing/2014/main" id="{4DB41A91-EFA8-0423-1F42-F3D980981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Arrow: Striped Right 10">
            <a:extLst>
              <a:ext uri="{FF2B5EF4-FFF2-40B4-BE49-F238E27FC236}">
                <a16:creationId xmlns:a16="http://schemas.microsoft.com/office/drawing/2014/main" id="{EB977E12-F63F-CA5C-AADB-45F3D1D3A4A1}"/>
              </a:ext>
            </a:extLst>
          </p:cNvPr>
          <p:cNvSpPr/>
          <p:nvPr/>
        </p:nvSpPr>
        <p:spPr>
          <a:xfrm rot="2747891">
            <a:off x="10680186" y="2003582"/>
            <a:ext cx="449075" cy="480682"/>
          </a:xfrm>
          <a:prstGeom prst="striped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90BD16-20F4-9B37-03C7-E77F5FAA68E0}"/>
              </a:ext>
            </a:extLst>
          </p:cNvPr>
          <p:cNvSpPr txBox="1"/>
          <p:nvPr/>
        </p:nvSpPr>
        <p:spPr>
          <a:xfrm>
            <a:off x="10575880" y="1220278"/>
            <a:ext cx="1367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Increasing skill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F6A3A-7E31-93AA-8DB6-1216E34DD798}"/>
              </a:ext>
            </a:extLst>
          </p:cNvPr>
          <p:cNvSpPr txBox="1"/>
          <p:nvPr/>
        </p:nvSpPr>
        <p:spPr>
          <a:xfrm>
            <a:off x="3427307" y="4510672"/>
            <a:ext cx="3498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/>
              <a:t>Rouge et al. (2023)</a:t>
            </a:r>
          </a:p>
        </p:txBody>
      </p:sp>
    </p:spTree>
    <p:extLst>
      <p:ext uri="{BB962C8B-B14F-4D97-AF65-F5344CB8AC3E}">
        <p14:creationId xmlns:p14="http://schemas.microsoft.com/office/powerpoint/2010/main" val="1368731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C9CFB-B783-1AB7-F4D0-187701B06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07FF1-00E7-8284-B0CE-4B3EE8DB1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6" y="0"/>
            <a:ext cx="11176000" cy="770554"/>
          </a:xfrm>
        </p:spPr>
        <p:txBody>
          <a:bodyPr>
            <a:normAutofit/>
          </a:bodyPr>
          <a:lstStyle/>
          <a:p>
            <a:r>
              <a:rPr lang="en-US" sz="3600" dirty="0"/>
              <a:t>Skill improvement application</a:t>
            </a: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503EEC7F-4D62-6818-013A-EB374CBBB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BFDE84-E18C-02BA-0EA8-F07ECDA222E9}"/>
              </a:ext>
            </a:extLst>
          </p:cNvPr>
          <p:cNvGrpSpPr/>
          <p:nvPr/>
        </p:nvGrpSpPr>
        <p:grpSpPr>
          <a:xfrm>
            <a:off x="400050" y="770554"/>
            <a:ext cx="11183651" cy="4258166"/>
            <a:chOff x="400050" y="908283"/>
            <a:chExt cx="11183651" cy="4258166"/>
          </a:xfrm>
        </p:grpSpPr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5DD478D1-E506-C308-06E4-684400A0D169}"/>
                </a:ext>
              </a:extLst>
            </p:cNvPr>
            <p:cNvSpPr/>
            <p:nvPr/>
          </p:nvSpPr>
          <p:spPr>
            <a:xfrm>
              <a:off x="6465922" y="1336166"/>
              <a:ext cx="4904101" cy="311150"/>
            </a:xfrm>
            <a:prstGeom prst="rightArrow">
              <a:avLst/>
            </a:prstGeom>
            <a:solidFill>
              <a:srgbClr val="4F905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D458257-4538-3C11-522C-E7C778B95AFF}"/>
                </a:ext>
              </a:extLst>
            </p:cNvPr>
            <p:cNvSpPr txBox="1"/>
            <p:nvPr/>
          </p:nvSpPr>
          <p:spPr>
            <a:xfrm>
              <a:off x="7508272" y="917166"/>
              <a:ext cx="281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Increasing skill</a:t>
              </a:r>
            </a:p>
          </p:txBody>
        </p:sp>
        <p:sp>
          <p:nvSpPr>
            <p:cNvPr id="5" name="Arrow: Right 27">
              <a:extLst>
                <a:ext uri="{FF2B5EF4-FFF2-40B4-BE49-F238E27FC236}">
                  <a16:creationId xmlns:a16="http://schemas.microsoft.com/office/drawing/2014/main" id="{947222CE-F2B3-34B8-FA20-20C882379F03}"/>
                </a:ext>
              </a:extLst>
            </p:cNvPr>
            <p:cNvSpPr/>
            <p:nvPr/>
          </p:nvSpPr>
          <p:spPr>
            <a:xfrm rot="10800000">
              <a:off x="1012314" y="1336165"/>
              <a:ext cx="2275829" cy="311150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F9CE5B-05CF-C0EC-8C77-E761224E360B}"/>
                </a:ext>
              </a:extLst>
            </p:cNvPr>
            <p:cNvSpPr txBox="1"/>
            <p:nvPr/>
          </p:nvSpPr>
          <p:spPr>
            <a:xfrm>
              <a:off x="821976" y="908283"/>
              <a:ext cx="281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Decreasing skill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D94EF0-017A-D5C5-3159-2D2E4AFCF84F}"/>
                </a:ext>
              </a:extLst>
            </p:cNvPr>
            <p:cNvGrpSpPr/>
            <p:nvPr/>
          </p:nvGrpSpPr>
          <p:grpSpPr>
            <a:xfrm>
              <a:off x="400050" y="1778679"/>
              <a:ext cx="11183651" cy="3387770"/>
              <a:chOff x="523935" y="1778679"/>
              <a:chExt cx="11183651" cy="338777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F9903B5-566F-5D95-16A2-6302D91898E7}"/>
                  </a:ext>
                </a:extLst>
              </p:cNvPr>
              <p:cNvGrpSpPr/>
              <p:nvPr/>
            </p:nvGrpSpPr>
            <p:grpSpPr>
              <a:xfrm>
                <a:off x="6589808" y="1862937"/>
                <a:ext cx="5117778" cy="3286322"/>
                <a:chOff x="7736169" y="916832"/>
                <a:chExt cx="4205528" cy="2419208"/>
              </a:xfrm>
            </p:grpSpPr>
            <p:pic>
              <p:nvPicPr>
                <p:cNvPr id="3" name="Picture 2" descr="A graph of different sizes and shapes&#10;&#10;AI-generated content may be incorrect.">
                  <a:extLst>
                    <a:ext uri="{FF2B5EF4-FFF2-40B4-BE49-F238E27FC236}">
                      <a16:creationId xmlns:a16="http://schemas.microsoft.com/office/drawing/2014/main" id="{9D699F2C-44A8-47AA-5721-542F9F3E66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050" t="34999" b="32223"/>
                <a:stretch>
                  <a:fillRect/>
                </a:stretch>
              </p:blipFill>
              <p:spPr>
                <a:xfrm>
                  <a:off x="7736169" y="916832"/>
                  <a:ext cx="4205528" cy="2090153"/>
                </a:xfrm>
                <a:prstGeom prst="rect">
                  <a:avLst/>
                </a:prstGeom>
              </p:spPr>
            </p:pic>
            <p:pic>
              <p:nvPicPr>
                <p:cNvPr id="19" name="Picture 18" descr="A graph of different sizes and shapes&#10;&#10;AI-generated content may be incorrect.">
                  <a:extLst>
                    <a:ext uri="{FF2B5EF4-FFF2-40B4-BE49-F238E27FC236}">
                      <a16:creationId xmlns:a16="http://schemas.microsoft.com/office/drawing/2014/main" id="{9012CB6E-CF88-2AAA-26ED-70A7215095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051" t="94268" r="-1"/>
                <a:stretch>
                  <a:fillRect/>
                </a:stretch>
              </p:blipFill>
              <p:spPr>
                <a:xfrm>
                  <a:off x="7736169" y="2970485"/>
                  <a:ext cx="4205528" cy="365555"/>
                </a:xfrm>
                <a:prstGeom prst="rect">
                  <a:avLst/>
                </a:prstGeom>
              </p:spPr>
            </p:pic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450A5746-072A-941A-0F0A-A44A0293E2F9}"/>
                  </a:ext>
                </a:extLst>
              </p:cNvPr>
              <p:cNvGrpSpPr/>
              <p:nvPr/>
            </p:nvGrpSpPr>
            <p:grpSpPr>
              <a:xfrm>
                <a:off x="523935" y="1778679"/>
                <a:ext cx="3038354" cy="3370580"/>
                <a:chOff x="768699" y="1912519"/>
                <a:chExt cx="3038354" cy="3370580"/>
              </a:xfrm>
            </p:grpSpPr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9295BEDD-174D-D1F6-EE85-388DF16E46EB}"/>
                    </a:ext>
                  </a:extLst>
                </p:cNvPr>
                <p:cNvGrpSpPr/>
                <p:nvPr/>
              </p:nvGrpSpPr>
              <p:grpSpPr>
                <a:xfrm>
                  <a:off x="1190625" y="1912519"/>
                  <a:ext cx="2616428" cy="3370580"/>
                  <a:chOff x="1190625" y="1959266"/>
                  <a:chExt cx="2616428" cy="3370580"/>
                </a:xfrm>
              </p:grpSpPr>
              <p:pic>
                <p:nvPicPr>
                  <p:cNvPr id="4" name="Picture 3" descr="A graph of different types of graphs&#10;&#10;AI-generated content may be incorrect.">
                    <a:extLst>
                      <a:ext uri="{FF2B5EF4-FFF2-40B4-BE49-F238E27FC236}">
                        <a16:creationId xmlns:a16="http://schemas.microsoft.com/office/drawing/2014/main" id="{5F8B6C9B-70C6-68E5-FC41-DA15286C5A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6044" t="34092" r="911" b="33762"/>
                  <a:stretch>
                    <a:fillRect/>
                  </a:stretch>
                </p:blipFill>
                <p:spPr>
                  <a:xfrm>
                    <a:off x="1190625" y="1959266"/>
                    <a:ext cx="2495550" cy="2742636"/>
                  </a:xfrm>
                  <a:prstGeom prst="rect">
                    <a:avLst/>
                  </a:prstGeom>
                </p:spPr>
              </p:pic>
              <p:pic>
                <p:nvPicPr>
                  <p:cNvPr id="8" name="Picture 7" descr="A graph of different sizes and shapes&#10;&#10;AI-generated content may be incorrect.">
                    <a:extLst>
                      <a:ext uri="{FF2B5EF4-FFF2-40B4-BE49-F238E27FC236}">
                        <a16:creationId xmlns:a16="http://schemas.microsoft.com/office/drawing/2014/main" id="{22389457-B628-84D8-9896-0B5D840E7F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3682" t="94268" r="33005" b="-1"/>
                  <a:stretch>
                    <a:fillRect/>
                  </a:stretch>
                </p:blipFill>
                <p:spPr>
                  <a:xfrm>
                    <a:off x="1222025" y="4833266"/>
                    <a:ext cx="2585028" cy="49658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0" name="Picture 9" descr="A graph of different sizes and shapes&#10;&#10;AI-generated content may be incorrect.">
                  <a:extLst>
                    <a:ext uri="{FF2B5EF4-FFF2-40B4-BE49-F238E27FC236}">
                      <a16:creationId xmlns:a16="http://schemas.microsoft.com/office/drawing/2014/main" id="{A15C5E55-60BC-1550-1A61-CDFF85FEB3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4999" r="93617" b="32223"/>
                <a:stretch>
                  <a:fillRect/>
                </a:stretch>
              </p:blipFill>
              <p:spPr>
                <a:xfrm>
                  <a:off x="768699" y="1959266"/>
                  <a:ext cx="495300" cy="2839324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9581539-A4D2-DD7B-1606-323BFD14F6DA}"/>
                  </a:ext>
                </a:extLst>
              </p:cNvPr>
              <p:cNvGrpSpPr/>
              <p:nvPr/>
            </p:nvGrpSpPr>
            <p:grpSpPr>
              <a:xfrm>
                <a:off x="3807053" y="1862937"/>
                <a:ext cx="2451860" cy="3303512"/>
                <a:chOff x="4032989" y="1959266"/>
                <a:chExt cx="2451860" cy="3303512"/>
              </a:xfrm>
            </p:grpSpPr>
            <p:pic>
              <p:nvPicPr>
                <p:cNvPr id="11" name="Picture 10" descr="A graph of different sizes and shapes&#10;&#10;AI-generated content may be incorrect.">
                  <a:extLst>
                    <a:ext uri="{FF2B5EF4-FFF2-40B4-BE49-F238E27FC236}">
                      <a16:creationId xmlns:a16="http://schemas.microsoft.com/office/drawing/2014/main" id="{9CC99070-A9F1-293A-A364-19556407E8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78" t="34999" r="66688" b="32223"/>
                <a:stretch>
                  <a:fillRect/>
                </a:stretch>
              </p:blipFill>
              <p:spPr>
                <a:xfrm>
                  <a:off x="4108101" y="1959266"/>
                  <a:ext cx="2359374" cy="2839324"/>
                </a:xfrm>
                <a:prstGeom prst="rect">
                  <a:avLst/>
                </a:prstGeom>
              </p:spPr>
            </p:pic>
            <p:pic>
              <p:nvPicPr>
                <p:cNvPr id="13" name="Picture 12" descr="A graph of different sizes and shapes&#10;&#10;AI-generated content may be incorrect.">
                  <a:extLst>
                    <a:ext uri="{FF2B5EF4-FFF2-40B4-BE49-F238E27FC236}">
                      <a16:creationId xmlns:a16="http://schemas.microsoft.com/office/drawing/2014/main" id="{79DD8258-0410-4169-F6F5-347968844A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682" t="94268" r="33005" b="-1"/>
                <a:stretch>
                  <a:fillRect/>
                </a:stretch>
              </p:blipFill>
              <p:spPr>
                <a:xfrm>
                  <a:off x="4032989" y="4766198"/>
                  <a:ext cx="2451860" cy="49658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6D99EF0-E5ED-8680-2A1E-8FCB35197DE0}"/>
              </a:ext>
            </a:extLst>
          </p:cNvPr>
          <p:cNvGrpSpPr/>
          <p:nvPr/>
        </p:nvGrpSpPr>
        <p:grpSpPr>
          <a:xfrm>
            <a:off x="400050" y="5475210"/>
            <a:ext cx="3358230" cy="699381"/>
            <a:chOff x="400050" y="5549019"/>
            <a:chExt cx="3358230" cy="69938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0602B48-EFA4-AE68-D065-6D4C9B438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798" t="61909" r="3644" b="6106"/>
            <a:stretch>
              <a:fillRect/>
            </a:stretch>
          </p:blipFill>
          <p:spPr>
            <a:xfrm>
              <a:off x="400050" y="5549019"/>
              <a:ext cx="3286125" cy="615692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100D8E6-A263-11C0-BE07-B8A2E440ACFA}"/>
                </a:ext>
              </a:extLst>
            </p:cNvPr>
            <p:cNvSpPr/>
            <p:nvPr/>
          </p:nvSpPr>
          <p:spPr>
            <a:xfrm>
              <a:off x="3524250" y="6029325"/>
              <a:ext cx="234030" cy="2190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678A8D20-7250-E159-6FCF-A1A534A86E92}"/>
              </a:ext>
            </a:extLst>
          </p:cNvPr>
          <p:cNvSpPr txBox="1"/>
          <p:nvPr/>
        </p:nvSpPr>
        <p:spPr>
          <a:xfrm>
            <a:off x="761879" y="4935508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Regime shifts</a:t>
            </a:r>
          </a:p>
        </p:txBody>
      </p:sp>
      <p:pic>
        <p:nvPicPr>
          <p:cNvPr id="24" name="Picture 6" descr="The Atmosphere around Climate Models">
            <a:extLst>
              <a:ext uri="{FF2B5EF4-FFF2-40B4-BE49-F238E27FC236}">
                <a16:creationId xmlns:a16="http://schemas.microsoft.com/office/drawing/2014/main" id="{33BEB2F9-5581-B1FF-12F4-4561120B2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98" y="5401400"/>
            <a:ext cx="888929" cy="90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Image result for Long short-term memory RNNs)">
            <a:extLst>
              <a:ext uri="{FF2B5EF4-FFF2-40B4-BE49-F238E27FC236}">
                <a16:creationId xmlns:a16="http://schemas.microsoft.com/office/drawing/2014/main" id="{DD9BC0C2-6597-3E7C-3C60-944C88CE8A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2" t="22654" r="8686" b="9080"/>
          <a:stretch>
            <a:fillRect/>
          </a:stretch>
        </p:blipFill>
        <p:spPr bwMode="auto">
          <a:xfrm>
            <a:off x="9995085" y="5397173"/>
            <a:ext cx="1462751" cy="90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5CD8E54-A028-FA51-254D-058B47F1A970}"/>
              </a:ext>
            </a:extLst>
          </p:cNvPr>
          <p:cNvSpPr txBox="1"/>
          <p:nvPr/>
        </p:nvSpPr>
        <p:spPr>
          <a:xfrm>
            <a:off x="7229069" y="4935508"/>
            <a:ext cx="357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4F9059"/>
                </a:solidFill>
              </a:rPr>
              <a:t>Forecast advancements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90A8A4-752B-FDF1-25F5-95DC4DB0C421}"/>
              </a:ext>
            </a:extLst>
          </p:cNvPr>
          <p:cNvSpPr txBox="1"/>
          <p:nvPr/>
        </p:nvSpPr>
        <p:spPr>
          <a:xfrm>
            <a:off x="5851414" y="5562833"/>
            <a:ext cx="2041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Dynamical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FDDA30-138C-BB3F-8778-43C0469FBF23}"/>
              </a:ext>
            </a:extLst>
          </p:cNvPr>
          <p:cNvSpPr txBox="1"/>
          <p:nvPr/>
        </p:nvSpPr>
        <p:spPr>
          <a:xfrm>
            <a:off x="8505827" y="5583000"/>
            <a:ext cx="2041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AI/ML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D84A9C-1464-3D19-E83D-5BE6B4E3F4B3}"/>
              </a:ext>
            </a:extLst>
          </p:cNvPr>
          <p:cNvSpPr txBox="1"/>
          <p:nvPr/>
        </p:nvSpPr>
        <p:spPr>
          <a:xfrm>
            <a:off x="3581279" y="779437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Current skill (HEFS)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610F51F-29F4-FB8D-6760-65E60F2A9005}"/>
              </a:ext>
            </a:extLst>
          </p:cNvPr>
          <p:cNvSpPr/>
          <p:nvPr/>
        </p:nvSpPr>
        <p:spPr>
          <a:xfrm>
            <a:off x="327946" y="5022066"/>
            <a:ext cx="3430334" cy="106883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E05A54D-4E77-F2CB-AF59-E59B2D510C5B}"/>
              </a:ext>
            </a:extLst>
          </p:cNvPr>
          <p:cNvSpPr/>
          <p:nvPr/>
        </p:nvSpPr>
        <p:spPr>
          <a:xfrm>
            <a:off x="6179205" y="5012774"/>
            <a:ext cx="5404495" cy="1289546"/>
          </a:xfrm>
          <a:prstGeom prst="rect">
            <a:avLst/>
          </a:prstGeom>
          <a:noFill/>
          <a:ln>
            <a:solidFill>
              <a:srgbClr val="4F9059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86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D9BE6-D52F-2A2A-76EB-B86AA1319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FIRO for the future: Exploring the implications of climate change and evolving forecast skill on operational performance - Summary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D4EBEE-D73C-47AD-A032-26CD66E38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219" y="1476844"/>
            <a:ext cx="5259356" cy="4607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Key Topics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Overview of synthetic ensemble forecasting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Large-sample experimental design coupling climate change scenarios, stochastic streamflow projections, &amp; synthetic ensemble forecasting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Approach to improve or degrade skill in synthetic ensemble forecasts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Operations-based evaluation of FIRO under climate change, evolving skill, and their interactions using a representative policy (EFO)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0B63B-BF35-E79B-BACB-EC039A04E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04902C8-4432-F79C-E9D8-BBED987F949E}"/>
              </a:ext>
            </a:extLst>
          </p:cNvPr>
          <p:cNvSpPr txBox="1">
            <a:spLocks/>
          </p:cNvSpPr>
          <p:nvPr/>
        </p:nvSpPr>
        <p:spPr>
          <a:xfrm>
            <a:off x="6113106" y="1476844"/>
            <a:ext cx="5343331" cy="4700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u="sng" dirty="0"/>
              <a:t>Key Takeaways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Synthetic ensemble forecasting is a maturing technology that can enhance risk analysis of FIRO strategies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Coupling climate change scenarios, stochastic streamflow simulations, and synthetic forecast generation is a powerful tool to test FIRO climate adaptivity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FIRO policies like EFO can adapt to changing forecast skill, showing improved system performance with improved skill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Reservoir operational limitations can create challenges for climate and skill adaptivity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62550D-8F5E-8C41-7A8E-46DBFC481614}"/>
              </a:ext>
            </a:extLst>
          </p:cNvPr>
          <p:cNvSpPr/>
          <p:nvPr/>
        </p:nvSpPr>
        <p:spPr>
          <a:xfrm>
            <a:off x="743338" y="1449611"/>
            <a:ext cx="5190931" cy="46074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68C252-21E5-07E3-7652-47F3A4AA324C}"/>
              </a:ext>
            </a:extLst>
          </p:cNvPr>
          <p:cNvSpPr/>
          <p:nvPr/>
        </p:nvSpPr>
        <p:spPr>
          <a:xfrm>
            <a:off x="6096000" y="1449611"/>
            <a:ext cx="5343331" cy="46074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164FB-161B-BCD0-2354-B4F45618DCDC}"/>
              </a:ext>
            </a:extLst>
          </p:cNvPr>
          <p:cNvSpPr txBox="1">
            <a:spLocks/>
          </p:cNvSpPr>
          <p:nvPr/>
        </p:nvSpPr>
        <p:spPr>
          <a:xfrm>
            <a:off x="206266" y="0"/>
            <a:ext cx="11176000" cy="770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Operational implications of improved skill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C0B980-83F1-D4DB-3675-6359A3FB3311}"/>
              </a:ext>
            </a:extLst>
          </p:cNvPr>
          <p:cNvGrpSpPr/>
          <p:nvPr/>
        </p:nvGrpSpPr>
        <p:grpSpPr>
          <a:xfrm>
            <a:off x="674357" y="1460151"/>
            <a:ext cx="10160219" cy="3323232"/>
            <a:chOff x="674357" y="1683435"/>
            <a:chExt cx="10160219" cy="332323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45F489D-4C5D-E2DB-B4C1-F2B95E3FD5D1}"/>
                </a:ext>
              </a:extLst>
            </p:cNvPr>
            <p:cNvGrpSpPr/>
            <p:nvPr/>
          </p:nvGrpSpPr>
          <p:grpSpPr>
            <a:xfrm>
              <a:off x="674357" y="1683435"/>
              <a:ext cx="10160219" cy="3323232"/>
              <a:chOff x="674357" y="1683435"/>
              <a:chExt cx="10160219" cy="3323232"/>
            </a:xfrm>
          </p:grpSpPr>
          <p:pic>
            <p:nvPicPr>
              <p:cNvPr id="17" name="Picture 16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5B67E9DA-6F53-7156-254E-7E614EB71A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969" b="68479"/>
              <a:stretch/>
            </p:blipFill>
            <p:spPr>
              <a:xfrm>
                <a:off x="674357" y="1980679"/>
                <a:ext cx="6895183" cy="2535253"/>
              </a:xfrm>
              <a:prstGeom prst="rect">
                <a:avLst/>
              </a:prstGeom>
            </p:spPr>
          </p:pic>
          <p:pic>
            <p:nvPicPr>
              <p:cNvPr id="18" name="Picture 17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124222D9-316D-67B0-0B13-81BFAC3BA2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406" t="92552" r="563" b="1255"/>
              <a:stretch/>
            </p:blipFill>
            <p:spPr>
              <a:xfrm>
                <a:off x="769483" y="4518896"/>
                <a:ext cx="6751482" cy="487771"/>
              </a:xfrm>
              <a:prstGeom prst="rect">
                <a:avLst/>
              </a:prstGeom>
            </p:spPr>
          </p:pic>
          <p:pic>
            <p:nvPicPr>
              <p:cNvPr id="15" name="Picture 14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3204299D-20A3-1E68-AAB7-3F5F743E2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35" t="-57" b="68536"/>
              <a:stretch/>
            </p:blipFill>
            <p:spPr>
              <a:xfrm>
                <a:off x="7569539" y="1980680"/>
                <a:ext cx="3265037" cy="2574093"/>
              </a:xfrm>
              <a:prstGeom prst="rect">
                <a:avLst/>
              </a:prstGeom>
            </p:spPr>
          </p:pic>
          <p:pic>
            <p:nvPicPr>
              <p:cNvPr id="16" name="Picture 15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520651D9-0BE0-360C-BCAB-47D4718E4F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522" t="92552" r="25812" b="1255"/>
              <a:stretch/>
            </p:blipFill>
            <p:spPr>
              <a:xfrm>
                <a:off x="7666688" y="4515932"/>
                <a:ext cx="3167888" cy="490735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8C6C673-1E6E-84DA-030B-4CCC0A93C586}"/>
                  </a:ext>
                </a:extLst>
              </p:cNvPr>
              <p:cNvSpPr txBox="1"/>
              <p:nvPr/>
            </p:nvSpPr>
            <p:spPr>
              <a:xfrm>
                <a:off x="1865874" y="1683436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0.0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C129137-9981-7464-A058-0B8352DAC71E}"/>
                  </a:ext>
                </a:extLst>
              </p:cNvPr>
              <p:cNvSpPr txBox="1"/>
              <p:nvPr/>
            </p:nvSpPr>
            <p:spPr>
              <a:xfrm>
                <a:off x="4959915" y="1683437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0.4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10C459A-D3D5-53B4-746F-6AD3DD1533B0}"/>
                  </a:ext>
                </a:extLst>
              </p:cNvPr>
              <p:cNvSpPr txBox="1"/>
              <p:nvPr/>
            </p:nvSpPr>
            <p:spPr>
              <a:xfrm>
                <a:off x="8143053" y="1683435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0.8</a:t>
                </a: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B46C86-526A-D774-DF40-771D5DE9E3A2}"/>
                </a:ext>
              </a:extLst>
            </p:cNvPr>
            <p:cNvSpPr/>
            <p:nvPr/>
          </p:nvSpPr>
          <p:spPr>
            <a:xfrm>
              <a:off x="1456660" y="4040372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F733A9-FFBD-5ED0-9631-13542A4CED13}"/>
                </a:ext>
              </a:extLst>
            </p:cNvPr>
            <p:cNvSpPr/>
            <p:nvPr/>
          </p:nvSpPr>
          <p:spPr>
            <a:xfrm>
              <a:off x="4672835" y="4043916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00077F8-A4AF-9289-FC48-86BC2021294B}"/>
                </a:ext>
              </a:extLst>
            </p:cNvPr>
            <p:cNvSpPr/>
            <p:nvPr/>
          </p:nvSpPr>
          <p:spPr>
            <a:xfrm>
              <a:off x="7915451" y="4069598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0253A275-3584-6778-00E7-7D4C6317130D}"/>
              </a:ext>
            </a:extLst>
          </p:cNvPr>
          <p:cNvSpPr/>
          <p:nvPr/>
        </p:nvSpPr>
        <p:spPr>
          <a:xfrm>
            <a:off x="4114800" y="1027686"/>
            <a:ext cx="4028254" cy="31115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0CCA0E-5045-C2A9-3C18-621CB4F84643}"/>
              </a:ext>
            </a:extLst>
          </p:cNvPr>
          <p:cNvSpPr txBox="1"/>
          <p:nvPr/>
        </p:nvSpPr>
        <p:spPr>
          <a:xfrm>
            <a:off x="1605516" y="952428"/>
            <a:ext cx="2417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Current HEFS skill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6BC083-8F9F-F43C-C646-1AF1EAFABB55}"/>
              </a:ext>
            </a:extLst>
          </p:cNvPr>
          <p:cNvSpPr txBox="1"/>
          <p:nvPr/>
        </p:nvSpPr>
        <p:spPr>
          <a:xfrm>
            <a:off x="8213163" y="952428"/>
            <a:ext cx="2037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Improved skill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5157FD-1A61-3A47-E92F-89D59F101D7E}"/>
              </a:ext>
            </a:extLst>
          </p:cNvPr>
          <p:cNvSpPr txBox="1"/>
          <p:nvPr/>
        </p:nvSpPr>
        <p:spPr>
          <a:xfrm>
            <a:off x="674357" y="4762317"/>
            <a:ext cx="88037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Under </a:t>
            </a:r>
            <a:r>
              <a:rPr lang="en-US" sz="2400" b="1" i="1" u="sng" dirty="0"/>
              <a:t>improved skill</a:t>
            </a:r>
            <a:r>
              <a:rPr lang="en-US" sz="2400" u="sng" dirty="0"/>
              <a:t>, FIRO policies: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Drawdown </a:t>
            </a:r>
            <a:r>
              <a:rPr lang="en-US" sz="2400" i="1" dirty="0"/>
              <a:t>more effectively </a:t>
            </a:r>
            <a:r>
              <a:rPr lang="en-US" sz="2400" dirty="0"/>
              <a:t>ahead of storms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smaller</a:t>
            </a:r>
            <a:r>
              <a:rPr lang="en-US" sz="2400" dirty="0"/>
              <a:t> exceedances of the FIRO space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smaller</a:t>
            </a:r>
            <a:r>
              <a:rPr lang="en-US" sz="2400" dirty="0"/>
              <a:t> spurious drawdowns post-storm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D3AA46-B251-3331-FF15-1139A80DBDE9}"/>
              </a:ext>
            </a:extLst>
          </p:cNvPr>
          <p:cNvSpPr txBox="1"/>
          <p:nvPr/>
        </p:nvSpPr>
        <p:spPr>
          <a:xfrm>
            <a:off x="6707696" y="5131648"/>
            <a:ext cx="5235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fewer</a:t>
            </a:r>
            <a:r>
              <a:rPr lang="en-US" sz="2400" dirty="0"/>
              <a:t> spills (emer. spillway use)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82A77094-D034-33E3-1008-99F2C4A05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20</a:t>
            </a:fld>
            <a:endParaRPr lang="en-US" dirty="0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F3217E36-09EB-B8BC-AF90-754A7ACDEC47}"/>
              </a:ext>
            </a:extLst>
          </p:cNvPr>
          <p:cNvSpPr/>
          <p:nvPr/>
        </p:nvSpPr>
        <p:spPr>
          <a:xfrm>
            <a:off x="10834576" y="3009900"/>
            <a:ext cx="195374" cy="1134126"/>
          </a:xfrm>
          <a:prstGeom prst="rightBrac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0698FA-64B7-3F6D-DD1E-4A1752DA69D9}"/>
              </a:ext>
            </a:extLst>
          </p:cNvPr>
          <p:cNvSpPr txBox="1"/>
          <p:nvPr/>
        </p:nvSpPr>
        <p:spPr>
          <a:xfrm>
            <a:off x="11109842" y="3267075"/>
            <a:ext cx="833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FIRO Space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37FC6D-8AAC-455A-4BD1-BBFE70F9A138}"/>
              </a:ext>
            </a:extLst>
          </p:cNvPr>
          <p:cNvSpPr txBox="1"/>
          <p:nvPr/>
        </p:nvSpPr>
        <p:spPr>
          <a:xfrm>
            <a:off x="10756992" y="2071181"/>
            <a:ext cx="1186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Spillway</a:t>
            </a:r>
          </a:p>
        </p:txBody>
      </p:sp>
    </p:spTree>
    <p:extLst>
      <p:ext uri="{BB962C8B-B14F-4D97-AF65-F5344CB8AC3E}">
        <p14:creationId xmlns:p14="http://schemas.microsoft.com/office/powerpoint/2010/main" val="2289882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513D6-22BC-FB94-A153-63FF05351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5721F-4BF7-63D5-5AFF-E6B91BCBAC1F}"/>
              </a:ext>
            </a:extLst>
          </p:cNvPr>
          <p:cNvSpPr txBox="1">
            <a:spLocks/>
          </p:cNvSpPr>
          <p:nvPr/>
        </p:nvSpPr>
        <p:spPr>
          <a:xfrm>
            <a:off x="206266" y="0"/>
            <a:ext cx="11176000" cy="770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Operational implications of degraded skill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509065-BBBE-AC44-B8DF-52E4C3A9CAE8}"/>
              </a:ext>
            </a:extLst>
          </p:cNvPr>
          <p:cNvGrpSpPr/>
          <p:nvPr/>
        </p:nvGrpSpPr>
        <p:grpSpPr>
          <a:xfrm>
            <a:off x="769483" y="1460151"/>
            <a:ext cx="10065093" cy="3323232"/>
            <a:chOff x="769483" y="1683435"/>
            <a:chExt cx="10065093" cy="332323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2F8C956-B57E-FC95-1D21-7FA65C15C506}"/>
                </a:ext>
              </a:extLst>
            </p:cNvPr>
            <p:cNvGrpSpPr/>
            <p:nvPr/>
          </p:nvGrpSpPr>
          <p:grpSpPr>
            <a:xfrm>
              <a:off x="769483" y="1683435"/>
              <a:ext cx="10065093" cy="3323232"/>
              <a:chOff x="769483" y="1683435"/>
              <a:chExt cx="10065093" cy="3323232"/>
            </a:xfrm>
          </p:grpSpPr>
          <p:pic>
            <p:nvPicPr>
              <p:cNvPr id="18" name="Picture 17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E5D8B744-A3F1-E8D1-AA77-31F9F09BB8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406" t="92552" r="563" b="1255"/>
              <a:stretch/>
            </p:blipFill>
            <p:spPr>
              <a:xfrm>
                <a:off x="769483" y="4518896"/>
                <a:ext cx="6751482" cy="487771"/>
              </a:xfrm>
              <a:prstGeom prst="rect">
                <a:avLst/>
              </a:prstGeom>
            </p:spPr>
          </p:pic>
          <p:pic>
            <p:nvPicPr>
              <p:cNvPr id="16" name="Picture 15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D1333117-1065-010D-145E-B730927618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522" t="92552" r="25812" b="1255"/>
              <a:stretch/>
            </p:blipFill>
            <p:spPr>
              <a:xfrm>
                <a:off x="7666688" y="4515932"/>
                <a:ext cx="3167888" cy="490735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8FC49C0-CFCA-F9AA-6C0D-82E8D08A4B31}"/>
                  </a:ext>
                </a:extLst>
              </p:cNvPr>
              <p:cNvSpPr txBox="1"/>
              <p:nvPr/>
            </p:nvSpPr>
            <p:spPr>
              <a:xfrm>
                <a:off x="1865874" y="1683436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0.0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CFF9D00-A3F9-9E9B-D453-CBF774B637E2}"/>
                  </a:ext>
                </a:extLst>
              </p:cNvPr>
              <p:cNvSpPr txBox="1"/>
              <p:nvPr/>
            </p:nvSpPr>
            <p:spPr>
              <a:xfrm>
                <a:off x="4959915" y="1683437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-0.2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E76E8C-D3E8-D7ED-B421-64D46A45C1C2}"/>
                  </a:ext>
                </a:extLst>
              </p:cNvPr>
              <p:cNvSpPr txBox="1"/>
              <p:nvPr/>
            </p:nvSpPr>
            <p:spPr>
              <a:xfrm>
                <a:off x="8143053" y="1683435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-</a:t>
                </a:r>
                <a:r>
                  <a:rPr lang="en-US" sz="2400" b="1" dirty="0"/>
                  <a:t>0.4</a:t>
                </a: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A729F2C-816A-17EE-D294-4F42D81722EE}"/>
                </a:ext>
              </a:extLst>
            </p:cNvPr>
            <p:cNvSpPr/>
            <p:nvPr/>
          </p:nvSpPr>
          <p:spPr>
            <a:xfrm>
              <a:off x="1456660" y="4040372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56EA632-A2A3-7E7E-0BDA-AE2E4566D5E8}"/>
                </a:ext>
              </a:extLst>
            </p:cNvPr>
            <p:cNvSpPr/>
            <p:nvPr/>
          </p:nvSpPr>
          <p:spPr>
            <a:xfrm>
              <a:off x="4672835" y="4043916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C42F59A5-F3BC-0144-F285-091DE213361C}"/>
              </a:ext>
            </a:extLst>
          </p:cNvPr>
          <p:cNvSpPr/>
          <p:nvPr/>
        </p:nvSpPr>
        <p:spPr>
          <a:xfrm>
            <a:off x="4114800" y="1027686"/>
            <a:ext cx="4028254" cy="31115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66E66E-0F69-32EA-768E-AF8189778AED}"/>
              </a:ext>
            </a:extLst>
          </p:cNvPr>
          <p:cNvSpPr txBox="1"/>
          <p:nvPr/>
        </p:nvSpPr>
        <p:spPr>
          <a:xfrm>
            <a:off x="1605516" y="952428"/>
            <a:ext cx="2417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Current HEFS skill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AA5F7F-287C-12D7-57B9-2FAF78FD5E8D}"/>
              </a:ext>
            </a:extLst>
          </p:cNvPr>
          <p:cNvSpPr txBox="1"/>
          <p:nvPr/>
        </p:nvSpPr>
        <p:spPr>
          <a:xfrm>
            <a:off x="8213163" y="952428"/>
            <a:ext cx="2037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Degraded skill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B5CA02-4599-AADB-AAC4-24DE9AFAC404}"/>
              </a:ext>
            </a:extLst>
          </p:cNvPr>
          <p:cNvSpPr txBox="1"/>
          <p:nvPr/>
        </p:nvSpPr>
        <p:spPr>
          <a:xfrm>
            <a:off x="674357" y="4762317"/>
            <a:ext cx="88037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Under </a:t>
            </a:r>
            <a:r>
              <a:rPr lang="en-US" sz="2400" b="1" i="1" u="sng" dirty="0"/>
              <a:t>degraded skill</a:t>
            </a:r>
            <a:r>
              <a:rPr lang="en-US" sz="2400" u="sng" dirty="0"/>
              <a:t>, FIRO policies: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Drawdown </a:t>
            </a:r>
            <a:r>
              <a:rPr lang="en-US" sz="2400" i="1" dirty="0"/>
              <a:t>less effectively </a:t>
            </a:r>
            <a:r>
              <a:rPr lang="en-US" sz="2400" dirty="0"/>
              <a:t>ahead of storms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larger </a:t>
            </a:r>
            <a:r>
              <a:rPr lang="en-US" sz="2400" dirty="0"/>
              <a:t>exceedances of the FIRO space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larger</a:t>
            </a:r>
            <a:r>
              <a:rPr lang="en-US" sz="2400" dirty="0"/>
              <a:t> spurious drawdowns post-storm</a:t>
            </a:r>
          </a:p>
        </p:txBody>
      </p:sp>
      <p:pic>
        <p:nvPicPr>
          <p:cNvPr id="11" name="Picture 10" descr="A collage of graphs&#10;&#10;AI-generated content may be incorrect.">
            <a:extLst>
              <a:ext uri="{FF2B5EF4-FFF2-40B4-BE49-F238E27FC236}">
                <a16:creationId xmlns:a16="http://schemas.microsoft.com/office/drawing/2014/main" id="{0A3FA966-0D91-C7FA-3E15-A2BB37BA2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1" t="747" b="68508"/>
          <a:stretch>
            <a:fillRect/>
          </a:stretch>
        </p:blipFill>
        <p:spPr>
          <a:xfrm>
            <a:off x="632064" y="1805541"/>
            <a:ext cx="7034624" cy="251516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357AFE7-6322-5827-AB47-6A4B7484D87A}"/>
              </a:ext>
            </a:extLst>
          </p:cNvPr>
          <p:cNvSpPr/>
          <p:nvPr/>
        </p:nvSpPr>
        <p:spPr>
          <a:xfrm>
            <a:off x="1456660" y="3849858"/>
            <a:ext cx="297712" cy="2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DB7307-6504-BF91-7821-175B93BEF76B}"/>
              </a:ext>
            </a:extLst>
          </p:cNvPr>
          <p:cNvSpPr/>
          <p:nvPr/>
        </p:nvSpPr>
        <p:spPr>
          <a:xfrm>
            <a:off x="4721409" y="3856315"/>
            <a:ext cx="297712" cy="2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collage of graphs&#10;&#10;AI-generated content may be incorrect.">
            <a:extLst>
              <a:ext uri="{FF2B5EF4-FFF2-40B4-BE49-F238E27FC236}">
                <a16:creationId xmlns:a16="http://schemas.microsoft.com/office/drawing/2014/main" id="{B8C9AF90-2834-28EB-0048-0288F96DF3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1" t="1147" b="68474"/>
          <a:stretch>
            <a:fillRect/>
          </a:stretch>
        </p:blipFill>
        <p:spPr>
          <a:xfrm>
            <a:off x="7666687" y="1836562"/>
            <a:ext cx="3270841" cy="251822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E6BDD17-3EAC-EA67-D669-6C27190FA80E}"/>
              </a:ext>
            </a:extLst>
          </p:cNvPr>
          <p:cNvSpPr txBox="1"/>
          <p:nvPr/>
        </p:nvSpPr>
        <p:spPr>
          <a:xfrm>
            <a:off x="6707696" y="5131648"/>
            <a:ext cx="5235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more</a:t>
            </a:r>
            <a:r>
              <a:rPr lang="en-US" sz="2400" dirty="0"/>
              <a:t> spills (emer. spillway use)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B5D4E618-0F37-06C2-2396-6E023C81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21</a:t>
            </a:fld>
            <a:endParaRPr lang="en-US" dirty="0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19561CA8-3463-5211-4B6F-C3DBBA106B2A}"/>
              </a:ext>
            </a:extLst>
          </p:cNvPr>
          <p:cNvSpPr/>
          <p:nvPr/>
        </p:nvSpPr>
        <p:spPr>
          <a:xfrm>
            <a:off x="10872676" y="3009900"/>
            <a:ext cx="195374" cy="1134126"/>
          </a:xfrm>
          <a:prstGeom prst="rightBrac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686F6F-5AED-61FF-1E14-CC2613819EB7}"/>
              </a:ext>
            </a:extLst>
          </p:cNvPr>
          <p:cNvSpPr txBox="1"/>
          <p:nvPr/>
        </p:nvSpPr>
        <p:spPr>
          <a:xfrm>
            <a:off x="11109842" y="3267075"/>
            <a:ext cx="833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FIRO Space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4D27C5-EACE-2727-0B82-A99EC23256EB}"/>
              </a:ext>
            </a:extLst>
          </p:cNvPr>
          <p:cNvSpPr txBox="1"/>
          <p:nvPr/>
        </p:nvSpPr>
        <p:spPr>
          <a:xfrm>
            <a:off x="10834576" y="2071181"/>
            <a:ext cx="1186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Spillway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9EBBC7-2BF8-47A4-6705-2F01C654202C}"/>
              </a:ext>
            </a:extLst>
          </p:cNvPr>
          <p:cNvSpPr/>
          <p:nvPr/>
        </p:nvSpPr>
        <p:spPr>
          <a:xfrm>
            <a:off x="7957029" y="3874797"/>
            <a:ext cx="297712" cy="29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460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0BCF5-BA55-35A8-F316-652C2632C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C79C6C00-F2C1-3B2C-D8EA-D1033AF3624C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8C850C-09D0-45CE-5892-66A7E49B9489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9010C8-F945-D748-9961-DE41759DC3DD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C4CD4F31-BC10-6545-7150-F726857F9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9E9680A-4CB6-4E79-ECA5-CB8352B1BAF5}"/>
              </a:ext>
            </a:extLst>
          </p:cNvPr>
          <p:cNvGrpSpPr/>
          <p:nvPr/>
        </p:nvGrpSpPr>
        <p:grpSpPr>
          <a:xfrm>
            <a:off x="425513" y="1654620"/>
            <a:ext cx="4145283" cy="3727005"/>
            <a:chOff x="1323975" y="2947507"/>
            <a:chExt cx="2905125" cy="2611985"/>
          </a:xfrm>
        </p:grpSpPr>
        <p:pic>
          <p:nvPicPr>
            <p:cNvPr id="16" name="Picture 15" descr="A collage of graphs&#10;&#10;AI-generated content may be incorrect.">
              <a:extLst>
                <a:ext uri="{FF2B5EF4-FFF2-40B4-BE49-F238E27FC236}">
                  <a16:creationId xmlns:a16="http://schemas.microsoft.com/office/drawing/2014/main" id="{799E821D-DC80-E9A8-6659-548D8BC29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5050" t="31250" r="26463" b="37169"/>
            <a:stretch>
              <a:fillRect/>
            </a:stretch>
          </p:blipFill>
          <p:spPr>
            <a:xfrm>
              <a:off x="1323975" y="2947507"/>
              <a:ext cx="2905125" cy="2165864"/>
            </a:xfrm>
            <a:prstGeom prst="rect">
              <a:avLst/>
            </a:prstGeom>
          </p:spPr>
        </p:pic>
        <p:pic>
          <p:nvPicPr>
            <p:cNvPr id="17" name="Picture 16" descr="A collage of graphs&#10;&#10;AI-generated content may be incorrect.">
              <a:extLst>
                <a:ext uri="{FF2B5EF4-FFF2-40B4-BE49-F238E27FC236}">
                  <a16:creationId xmlns:a16="http://schemas.microsoft.com/office/drawing/2014/main" id="{1715BBC8-2094-8335-FAD7-43F914ADF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863" t="93495" r="26650"/>
            <a:stretch>
              <a:fillRect/>
            </a:stretch>
          </p:blipFill>
          <p:spPr>
            <a:xfrm>
              <a:off x="1323975" y="5113371"/>
              <a:ext cx="2905125" cy="446121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E3C53E1-1B12-DEA3-5FAC-08A978CEA6DF}"/>
              </a:ext>
            </a:extLst>
          </p:cNvPr>
          <p:cNvGrpSpPr/>
          <p:nvPr/>
        </p:nvGrpSpPr>
        <p:grpSpPr>
          <a:xfrm>
            <a:off x="5333314" y="1095375"/>
            <a:ext cx="6102183" cy="5019800"/>
            <a:chOff x="5829299" y="1873714"/>
            <a:chExt cx="3088246" cy="254046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FAF9C0-B54F-5464-B8AB-360EC16B2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4419" r="26263" b="68472"/>
            <a:stretch>
              <a:fillRect/>
            </a:stretch>
          </p:blipFill>
          <p:spPr>
            <a:xfrm>
              <a:off x="5829299" y="1873714"/>
              <a:ext cx="3002036" cy="216217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A9FBB3B-C524-928F-A192-0D6EF4EEE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4274" t="93898" r="26408" b="586"/>
            <a:stretch>
              <a:fillRect/>
            </a:stretch>
          </p:blipFill>
          <p:spPr>
            <a:xfrm>
              <a:off x="5915509" y="4035889"/>
              <a:ext cx="3002036" cy="37828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361C2E5-A24C-4EC2-F751-B6007DB87A84}"/>
              </a:ext>
            </a:extLst>
          </p:cNvPr>
          <p:cNvSpPr txBox="1"/>
          <p:nvPr/>
        </p:nvSpPr>
        <p:spPr>
          <a:xfrm>
            <a:off x="884705" y="1145330"/>
            <a:ext cx="39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Largest synthetic event (</a:t>
            </a:r>
            <a:r>
              <a:rPr lang="en-US" sz="2400" b="1" dirty="0" err="1"/>
              <a:t>swm</a:t>
            </a:r>
            <a:r>
              <a:rPr lang="en-US" sz="2400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98679E-2FF4-4DE0-33E5-1A03F418520D}"/>
              </a:ext>
            </a:extLst>
          </p:cNvPr>
          <p:cNvSpPr txBox="1"/>
          <p:nvPr/>
        </p:nvSpPr>
        <p:spPr>
          <a:xfrm>
            <a:off x="330262" y="5325938"/>
            <a:ext cx="5422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Policy draws down earlier w/improved skill and </a:t>
            </a:r>
            <a:r>
              <a:rPr lang="en-US" sz="2400" dirty="0">
                <a:solidFill>
                  <a:srgbClr val="00B050"/>
                </a:solidFill>
              </a:rPr>
              <a:t>no spills</a:t>
            </a:r>
            <a:r>
              <a:rPr lang="en-US" sz="2400" dirty="0"/>
              <a:t>, but FIRO pool is limiting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C9F8917-A564-D6E9-2553-93B5406E8DDB}"/>
              </a:ext>
            </a:extLst>
          </p:cNvPr>
          <p:cNvSpPr/>
          <p:nvPr/>
        </p:nvSpPr>
        <p:spPr>
          <a:xfrm>
            <a:off x="6638925" y="3829050"/>
            <a:ext cx="2324100" cy="916011"/>
          </a:xfrm>
          <a:prstGeom prst="ellips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01A61CC-EFC5-AFC5-17DB-F32D401515FA}"/>
              </a:ext>
            </a:extLst>
          </p:cNvPr>
          <p:cNvSpPr/>
          <p:nvPr/>
        </p:nvSpPr>
        <p:spPr>
          <a:xfrm>
            <a:off x="8613901" y="1857521"/>
            <a:ext cx="684053" cy="916011"/>
          </a:xfrm>
          <a:prstGeom prst="ellipse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61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41140-9DF9-09A3-5A0D-C222F293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49FE1EDC-CB26-1756-CDCB-D12220EFC2A7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38488A-CB13-5AF2-2C4D-E97E5D3C0AF8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075642-45A7-D550-9B07-C08A1A77A149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30445EEC-11A5-9150-D967-050BC3B16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23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B54296-1C21-0E02-83C6-B622CC435BA5}"/>
              </a:ext>
            </a:extLst>
          </p:cNvPr>
          <p:cNvGrpSpPr/>
          <p:nvPr/>
        </p:nvGrpSpPr>
        <p:grpSpPr>
          <a:xfrm>
            <a:off x="425513" y="1654620"/>
            <a:ext cx="4145283" cy="3727005"/>
            <a:chOff x="1323975" y="2947507"/>
            <a:chExt cx="2905125" cy="2611985"/>
          </a:xfrm>
        </p:grpSpPr>
        <p:pic>
          <p:nvPicPr>
            <p:cNvPr id="16" name="Picture 15" descr="A collage of graphs&#10;&#10;AI-generated content may be incorrect.">
              <a:extLst>
                <a:ext uri="{FF2B5EF4-FFF2-40B4-BE49-F238E27FC236}">
                  <a16:creationId xmlns:a16="http://schemas.microsoft.com/office/drawing/2014/main" id="{74C6ECED-54CE-2996-07E6-6BC93DBBF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5050" t="31250" r="26463" b="37169"/>
            <a:stretch>
              <a:fillRect/>
            </a:stretch>
          </p:blipFill>
          <p:spPr>
            <a:xfrm>
              <a:off x="1323975" y="2947507"/>
              <a:ext cx="2905125" cy="2165864"/>
            </a:xfrm>
            <a:prstGeom prst="rect">
              <a:avLst/>
            </a:prstGeom>
          </p:spPr>
        </p:pic>
        <p:pic>
          <p:nvPicPr>
            <p:cNvPr id="17" name="Picture 16" descr="A collage of graphs&#10;&#10;AI-generated content may be incorrect.">
              <a:extLst>
                <a:ext uri="{FF2B5EF4-FFF2-40B4-BE49-F238E27FC236}">
                  <a16:creationId xmlns:a16="http://schemas.microsoft.com/office/drawing/2014/main" id="{BFCE2D8F-63CE-D3FE-3828-16ECE583E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863" t="93495" r="26650"/>
            <a:stretch>
              <a:fillRect/>
            </a:stretch>
          </p:blipFill>
          <p:spPr>
            <a:xfrm>
              <a:off x="1323975" y="5113371"/>
              <a:ext cx="2905125" cy="446121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181EAD2-0624-A61C-83DA-246DAEDEC471}"/>
              </a:ext>
            </a:extLst>
          </p:cNvPr>
          <p:cNvGrpSpPr/>
          <p:nvPr/>
        </p:nvGrpSpPr>
        <p:grpSpPr>
          <a:xfrm>
            <a:off x="5356751" y="1102699"/>
            <a:ext cx="5950544" cy="5034902"/>
            <a:chOff x="5683313" y="3114675"/>
            <a:chExt cx="3032547" cy="2565913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5D40387-3DAD-CB82-2EAC-0F66FDE3F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4419" r="26745" b="67917"/>
            <a:stretch>
              <a:fillRect/>
            </a:stretch>
          </p:blipFill>
          <p:spPr>
            <a:xfrm>
              <a:off x="5683313" y="3114675"/>
              <a:ext cx="2952751" cy="220027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37053CD-FB52-0856-46B5-5F5912C87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4555" t="94083" r="26609" b="585"/>
            <a:stretch>
              <a:fillRect/>
            </a:stretch>
          </p:blipFill>
          <p:spPr>
            <a:xfrm>
              <a:off x="5763109" y="5314950"/>
              <a:ext cx="2952751" cy="36563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D2A790D-59A5-574F-B7E3-14BD2846C61C}"/>
              </a:ext>
            </a:extLst>
          </p:cNvPr>
          <p:cNvSpPr txBox="1"/>
          <p:nvPr/>
        </p:nvSpPr>
        <p:spPr>
          <a:xfrm>
            <a:off x="195360" y="5217533"/>
            <a:ext cx="5700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Expanding FIRO pool enables more effective drawdowns, but skill improvements limited by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release capacity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5C947B-0A9B-4431-A3A3-2BAEBA133600}"/>
              </a:ext>
            </a:extLst>
          </p:cNvPr>
          <p:cNvSpPr txBox="1"/>
          <p:nvPr/>
        </p:nvSpPr>
        <p:spPr>
          <a:xfrm>
            <a:off x="884705" y="1145330"/>
            <a:ext cx="39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Largest synthetic event (</a:t>
            </a:r>
            <a:r>
              <a:rPr lang="en-US" sz="2400" b="1" dirty="0" err="1"/>
              <a:t>swm</a:t>
            </a:r>
            <a:r>
              <a:rPr lang="en-US" sz="2400" dirty="0"/>
              <a:t>)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01134FA-29B8-2374-0B6A-D0C430779216}"/>
              </a:ext>
            </a:extLst>
          </p:cNvPr>
          <p:cNvSpPr/>
          <p:nvPr/>
        </p:nvSpPr>
        <p:spPr>
          <a:xfrm rot="5400000">
            <a:off x="7601089" y="3077118"/>
            <a:ext cx="2291838" cy="673392"/>
          </a:xfrm>
          <a:prstGeom prst="ellipse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129FF4A7-FF6A-45ED-38D1-96479D85A4B9}"/>
              </a:ext>
            </a:extLst>
          </p:cNvPr>
          <p:cNvSpPr/>
          <p:nvPr/>
        </p:nvSpPr>
        <p:spPr>
          <a:xfrm>
            <a:off x="8220075" y="4216831"/>
            <a:ext cx="381000" cy="3429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D60F4B7-2743-6BD5-A57C-B9BCE52ABDBE}"/>
              </a:ext>
            </a:extLst>
          </p:cNvPr>
          <p:cNvSpPr/>
          <p:nvPr/>
        </p:nvSpPr>
        <p:spPr>
          <a:xfrm>
            <a:off x="8772525" y="1921306"/>
            <a:ext cx="381000" cy="3429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950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41AE9-6867-D0FC-3644-923BCFAED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37342731-2980-5C6A-9CDE-B68D225885ED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4A9206-37E2-3B85-647C-2D4188EA5831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669E35-CFA7-24FF-AC9B-B2A1EAC465C5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6E7F962-514B-A0E7-47A4-C017D85C1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74A257-8647-6561-E879-F61AD03AF17C}"/>
              </a:ext>
            </a:extLst>
          </p:cNvPr>
          <p:cNvGrpSpPr/>
          <p:nvPr/>
        </p:nvGrpSpPr>
        <p:grpSpPr>
          <a:xfrm>
            <a:off x="5517895" y="1217521"/>
            <a:ext cx="5857146" cy="4706180"/>
            <a:chOff x="5543549" y="0"/>
            <a:chExt cx="3146180" cy="252793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32F6B19-B518-26AE-34FC-FAFEB2728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605" r="25443" b="68426"/>
            <a:stretch>
              <a:fillRect/>
            </a:stretch>
          </p:blipFill>
          <p:spPr>
            <a:xfrm>
              <a:off x="5543549" y="0"/>
              <a:ext cx="3067051" cy="216535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7AA9397-8105-C556-2222-287B1B316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549" t="93986" r="25499" b="412"/>
            <a:stretch>
              <a:fillRect/>
            </a:stretch>
          </p:blipFill>
          <p:spPr>
            <a:xfrm>
              <a:off x="5622678" y="2143759"/>
              <a:ext cx="3067051" cy="38417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B2ED20-2731-1B31-A2F6-8C022A48EEE9}"/>
              </a:ext>
            </a:extLst>
          </p:cNvPr>
          <p:cNvGrpSpPr/>
          <p:nvPr/>
        </p:nvGrpSpPr>
        <p:grpSpPr>
          <a:xfrm>
            <a:off x="358838" y="1835807"/>
            <a:ext cx="4388687" cy="3548760"/>
            <a:chOff x="5562601" y="2162175"/>
            <a:chExt cx="3122748" cy="252510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4FDB22A-CC1E-DA56-36DA-54D14D078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791" t="31528" r="25893" b="37168"/>
            <a:stretch>
              <a:fillRect/>
            </a:stretch>
          </p:blipFill>
          <p:spPr>
            <a:xfrm>
              <a:off x="5562601" y="2162175"/>
              <a:ext cx="3002036" cy="214681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359AB92-FC80-962C-F5AD-F0EEA9DC9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5013" t="93835" r="25671"/>
            <a:stretch>
              <a:fillRect/>
            </a:stretch>
          </p:blipFill>
          <p:spPr>
            <a:xfrm>
              <a:off x="5683313" y="4264488"/>
              <a:ext cx="3002036" cy="422789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4B06247-F938-F177-4C34-B4DADE6C262B}"/>
              </a:ext>
            </a:extLst>
          </p:cNvPr>
          <p:cNvSpPr txBox="1"/>
          <p:nvPr/>
        </p:nvSpPr>
        <p:spPr>
          <a:xfrm>
            <a:off x="884705" y="1145330"/>
            <a:ext cx="39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#2 synthetic event (</a:t>
            </a:r>
            <a:r>
              <a:rPr lang="en-US" sz="2400" b="1" dirty="0" err="1"/>
              <a:t>swm</a:t>
            </a:r>
            <a:r>
              <a:rPr lang="en-US" sz="2400" dirty="0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2647E2-4EE6-1002-9941-4CB9C0E973C3}"/>
              </a:ext>
            </a:extLst>
          </p:cNvPr>
          <p:cNvSpPr txBox="1"/>
          <p:nvPr/>
        </p:nvSpPr>
        <p:spPr>
          <a:xfrm>
            <a:off x="425513" y="5423688"/>
            <a:ext cx="519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Smaller peak but </a:t>
            </a:r>
            <a:r>
              <a:rPr lang="en-US" sz="2400" i="1" dirty="0"/>
              <a:t>longer duration </a:t>
            </a:r>
            <a:r>
              <a:rPr lang="en-US" sz="2400" dirty="0"/>
              <a:t>synthetic event causes </a:t>
            </a:r>
            <a:r>
              <a:rPr lang="en-US" sz="2400" dirty="0">
                <a:solidFill>
                  <a:srgbClr val="C00000"/>
                </a:solidFill>
              </a:rPr>
              <a:t>spills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DFA4170-0255-EF9B-960E-751533AA311F}"/>
              </a:ext>
            </a:extLst>
          </p:cNvPr>
          <p:cNvSpPr/>
          <p:nvPr/>
        </p:nvSpPr>
        <p:spPr>
          <a:xfrm>
            <a:off x="8205691" y="1864512"/>
            <a:ext cx="1095375" cy="562105"/>
          </a:xfrm>
          <a:prstGeom prst="ellipse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82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1DBC6-C2B6-CCDC-B45E-59435E336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E412D8D9-4DFA-B138-C8AC-544476B617A8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climate change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049247-9A9C-1BDA-0055-4C6829400891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74EEF1-8114-A670-87D7-BB424F265405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BCE3F8EC-2253-33EE-8A95-B9F161F82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25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F43C79F-84BF-6533-D9A2-5C2ACD2CED17}"/>
              </a:ext>
            </a:extLst>
          </p:cNvPr>
          <p:cNvGrpSpPr/>
          <p:nvPr/>
        </p:nvGrpSpPr>
        <p:grpSpPr>
          <a:xfrm>
            <a:off x="334814" y="1647824"/>
            <a:ext cx="4113362" cy="3562352"/>
            <a:chOff x="5581651" y="2159650"/>
            <a:chExt cx="2870338" cy="248583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1B4A032-D2A0-C50D-FA01-61A321AE6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977" t="31491" r="27118" b="37169"/>
            <a:stretch>
              <a:fillRect/>
            </a:stretch>
          </p:blipFill>
          <p:spPr>
            <a:xfrm>
              <a:off x="5581651" y="2159650"/>
              <a:ext cx="2857500" cy="214933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C051C49-A90C-DD1F-99B5-9DD9A3894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548" t="93592" r="27547" b="660"/>
            <a:stretch>
              <a:fillRect/>
            </a:stretch>
          </p:blipFill>
          <p:spPr>
            <a:xfrm>
              <a:off x="5594489" y="4251276"/>
              <a:ext cx="2857500" cy="39421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AEDFBD9-F2C9-26C7-5C44-B856A87078A7}"/>
              </a:ext>
            </a:extLst>
          </p:cNvPr>
          <p:cNvGrpSpPr/>
          <p:nvPr/>
        </p:nvGrpSpPr>
        <p:grpSpPr>
          <a:xfrm>
            <a:off x="5028824" y="1097007"/>
            <a:ext cx="5648088" cy="4663985"/>
            <a:chOff x="5334000" y="774604"/>
            <a:chExt cx="3019425" cy="24933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63DC3EF-850A-2433-F746-2E16FF306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233" r="27025" b="68750"/>
            <a:stretch>
              <a:fillRect/>
            </a:stretch>
          </p:blipFill>
          <p:spPr>
            <a:xfrm>
              <a:off x="5334000" y="774604"/>
              <a:ext cx="2943225" cy="21431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AEE8951-44E2-C85C-189A-AF4FA374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047" t="94441" r="27211" b="1199"/>
            <a:stretch>
              <a:fillRect/>
            </a:stretch>
          </p:blipFill>
          <p:spPr>
            <a:xfrm>
              <a:off x="5410200" y="2968972"/>
              <a:ext cx="2943225" cy="298963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EB57648-6411-D0EC-616D-5F978ACCBCB4}"/>
              </a:ext>
            </a:extLst>
          </p:cNvPr>
          <p:cNvSpPr txBox="1"/>
          <p:nvPr/>
        </p:nvSpPr>
        <p:spPr>
          <a:xfrm>
            <a:off x="139763" y="5233189"/>
            <a:ext cx="5199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With climate change, largest synthetic event is a multi-peak monster, leading to </a:t>
            </a:r>
            <a:r>
              <a:rPr lang="en-US" sz="2400" dirty="0">
                <a:solidFill>
                  <a:srgbClr val="C00000"/>
                </a:solidFill>
              </a:rPr>
              <a:t>spills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E4BB90-A3C0-F5EE-6796-AFB92F357FDF}"/>
              </a:ext>
            </a:extLst>
          </p:cNvPr>
          <p:cNvSpPr txBox="1"/>
          <p:nvPr/>
        </p:nvSpPr>
        <p:spPr>
          <a:xfrm>
            <a:off x="353213" y="1145330"/>
            <a:ext cx="4520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Largest synthetic event (</a:t>
            </a:r>
            <a:r>
              <a:rPr lang="en-US" sz="2400" b="1" dirty="0">
                <a:solidFill>
                  <a:srgbClr val="C00000"/>
                </a:solidFill>
              </a:rPr>
              <a:t>swm4c</a:t>
            </a:r>
            <a:r>
              <a:rPr lang="en-US" sz="2400" dirty="0"/>
              <a:t>)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93C00AC-9A9A-7F50-C3A7-3ED9CBDA81AE}"/>
              </a:ext>
            </a:extLst>
          </p:cNvPr>
          <p:cNvSpPr/>
          <p:nvPr/>
        </p:nvSpPr>
        <p:spPr>
          <a:xfrm>
            <a:off x="8001000" y="1752285"/>
            <a:ext cx="723900" cy="562105"/>
          </a:xfrm>
          <a:prstGeom prst="ellipse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56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8B3F1-E247-5E67-570A-748EA88AD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D7E90-4624-8401-3DF6-D1BB5F7A8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26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A51C8D-22A7-49E1-1D01-82C97D6E7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8004" y="3984754"/>
            <a:ext cx="5517380" cy="22669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72819E59-AAA9-41F5-B156-3C80BB00C1EC}"/>
              </a:ext>
            </a:extLst>
          </p:cNvPr>
          <p:cNvSpPr txBox="1">
            <a:spLocks/>
          </p:cNvSpPr>
          <p:nvPr/>
        </p:nvSpPr>
        <p:spPr>
          <a:xfrm>
            <a:off x="654820" y="255472"/>
            <a:ext cx="7546158" cy="2424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u="sng" dirty="0"/>
              <a:t>Looking ahead: Siezing the opportunity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Implications for ‘Adaptive WCM’ and ‘FIRO 2.0’ concepts?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Integration with ongoing studies using GCM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F684B2-2BF2-11ED-22C5-A74EEC167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034" y="3583068"/>
            <a:ext cx="3588513" cy="2840291"/>
          </a:xfrm>
          <a:prstGeom prst="rect">
            <a:avLst/>
          </a:prstGeom>
        </p:spPr>
      </p:pic>
      <p:pic>
        <p:nvPicPr>
          <p:cNvPr id="11" name="Picture 10" descr="A blue dotted line with points and dots&#10;&#10;AI-generated content may be incorrect.">
            <a:extLst>
              <a:ext uri="{FF2B5EF4-FFF2-40B4-BE49-F238E27FC236}">
                <a16:creationId xmlns:a16="http://schemas.microsoft.com/office/drawing/2014/main" id="{CAF20A51-FA9F-47E4-B21F-DB0957B5B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67" y="491749"/>
            <a:ext cx="3398817" cy="29679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C5B73E4-80FC-A42F-ACA4-ED4E4753B2E0}"/>
              </a:ext>
            </a:extLst>
          </p:cNvPr>
          <p:cNvSpPr txBox="1"/>
          <p:nvPr/>
        </p:nvSpPr>
        <p:spPr>
          <a:xfrm>
            <a:off x="589231" y="1736791"/>
            <a:ext cx="7440194" cy="1785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i="1" dirty="0"/>
              <a:t>‘…it is unclear the likelihood of continuing to receive consistent WCM funding into the future. That highlights the importance to make the WCPs in WCMs as </a:t>
            </a:r>
            <a:r>
              <a:rPr lang="en-US" sz="2200" b="1" i="1" dirty="0"/>
              <a:t>adaptive as possible</a:t>
            </a:r>
            <a:r>
              <a:rPr lang="en-US" sz="2200" i="1" dirty="0"/>
              <a:t>, with the ability to </a:t>
            </a:r>
            <a:r>
              <a:rPr lang="en-US" sz="2200" b="1" i="1" dirty="0"/>
              <a:t>integrate better forecast </a:t>
            </a:r>
            <a:r>
              <a:rPr lang="en-US" sz="2200" i="1" dirty="0"/>
              <a:t>products as forecast skill improves.’ </a:t>
            </a:r>
            <a:r>
              <a:rPr lang="en-US" sz="2200" dirty="0"/>
              <a:t>Forbis &amp; Ly (2024)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2CBC73-9A7D-29FC-6611-2F58C0044E14}"/>
              </a:ext>
            </a:extLst>
          </p:cNvPr>
          <p:cNvSpPr txBox="1"/>
          <p:nvPr/>
        </p:nvSpPr>
        <p:spPr>
          <a:xfrm>
            <a:off x="8586630" y="113867"/>
            <a:ext cx="275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Adaptive WCM concept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15A208-3EB9-78A2-4B01-C19FC0F8DF23}"/>
              </a:ext>
            </a:extLst>
          </p:cNvPr>
          <p:cNvSpPr txBox="1"/>
          <p:nvPr/>
        </p:nvSpPr>
        <p:spPr>
          <a:xfrm>
            <a:off x="7679378" y="3542811"/>
            <a:ext cx="275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FIRO 2.0</a:t>
            </a:r>
          </a:p>
        </p:txBody>
      </p:sp>
    </p:spTree>
    <p:extLst>
      <p:ext uri="{BB962C8B-B14F-4D97-AF65-F5344CB8AC3E}">
        <p14:creationId xmlns:p14="http://schemas.microsoft.com/office/powerpoint/2010/main" val="2217216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7751C-25AD-87EF-7369-DD89216B0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3C500-1EC8-7ED3-68BC-BDC297E9B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FIRO for the future: Exploring the implications of climate change and evolving forecast skill on operational performance - Summary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62135-58CB-62A3-15B4-F62DEE8E3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219" y="1476844"/>
            <a:ext cx="5259356" cy="4607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Key Topics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Overview of synthetic ensemble forecasting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Large-sample experimental design coupling climate change scenarios, stochastic streamflow projections, &amp; synthetic ensemble forecasting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Approach to improve or degrade skill in synthetic ensemble forecasts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Operations-based evaluation of FIRO under climate change, evolving skill, and their interactions using a representative policy (EFO)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B5046-6A35-7BE9-6DDA-027E9A4D4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040935-6C4C-D039-859A-7405F6BACCAC}"/>
              </a:ext>
            </a:extLst>
          </p:cNvPr>
          <p:cNvSpPr txBox="1">
            <a:spLocks/>
          </p:cNvSpPr>
          <p:nvPr/>
        </p:nvSpPr>
        <p:spPr>
          <a:xfrm>
            <a:off x="6113106" y="1476844"/>
            <a:ext cx="5343331" cy="4700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Key Takeaways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Synthetic ensemble forecasting is a maturing technology that can enhance risk analysis of FIRO strategies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Coupling climate change scenarios, stochastic streamflow simulations, and synthetic forecast generation is a powerful tool to test FIRO climate adaptivity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FIRO policies like EFO can adapt to changing forecast skill, showing improved system performance with improved skill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Reservoir operational limitations can create challenges for climate and skill adaptivity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B86747-0A00-980B-FBAB-A49B5BFC5194}"/>
              </a:ext>
            </a:extLst>
          </p:cNvPr>
          <p:cNvSpPr/>
          <p:nvPr/>
        </p:nvSpPr>
        <p:spPr>
          <a:xfrm>
            <a:off x="743338" y="1449611"/>
            <a:ext cx="5190931" cy="46074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D09235-25F6-7F2A-69C3-9C215DBB8AE3}"/>
              </a:ext>
            </a:extLst>
          </p:cNvPr>
          <p:cNvSpPr/>
          <p:nvPr/>
        </p:nvSpPr>
        <p:spPr>
          <a:xfrm>
            <a:off x="6096000" y="1449611"/>
            <a:ext cx="5343331" cy="46074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51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4CBB8-DD86-2103-566F-20165797D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A9810-5244-DD75-5DAB-48CA28E68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199" y="-11113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+mn-lt"/>
              </a:rPr>
              <a:t>Questions?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C6D04-6C3C-1D7C-8F05-9163AE047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8D7484-47E2-B355-145D-5331ABABBD02}"/>
              </a:ext>
            </a:extLst>
          </p:cNvPr>
          <p:cNvSpPr txBox="1"/>
          <p:nvPr/>
        </p:nvSpPr>
        <p:spPr>
          <a:xfrm>
            <a:off x="946071" y="586022"/>
            <a:ext cx="996112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effectLst/>
              </a:rPr>
              <a:t>Reference</a:t>
            </a:r>
          </a:p>
          <a:p>
            <a:endParaRPr lang="en-US" sz="2000" b="1" u="sng" dirty="0">
              <a:effectLst/>
            </a:endParaRPr>
          </a:p>
          <a:p>
            <a:pPr indent="-457200"/>
            <a:r>
              <a:rPr lang="en-US" sz="1400" dirty="0"/>
              <a:t>Allen, M., &amp; Steinschneider, S. (n.d.). </a:t>
            </a:r>
            <a:r>
              <a:rPr lang="en-US" sz="1400" i="1" dirty="0"/>
              <a:t>Characterizing improvements in ensemble forecast skill over the last decade: A retrospective analysis of the Hydrologic Ensemble Forecast Service (HEFS)</a:t>
            </a:r>
            <a:r>
              <a:rPr lang="en-US" sz="1400" dirty="0"/>
              <a:t> [Manuscript in preparation].</a:t>
            </a:r>
          </a:p>
          <a:p>
            <a:pPr indent="-457200"/>
            <a:endParaRPr lang="en-US" sz="1400" dirty="0"/>
          </a:p>
          <a:p>
            <a:pPr indent="-457200"/>
            <a:r>
              <a:rPr lang="en-US" sz="1400" dirty="0"/>
              <a:t>Brodeur, Z. P., Taylor, W., Herman, J. D., &amp; Steinschneider, S. (2025). Synthetic Ensemble Forecasts: Operations‐Based Evaluation and Inter‐Model Comparison for Reservoir Systems Across California. </a:t>
            </a:r>
            <a:r>
              <a:rPr lang="en-US" sz="1400" i="1" dirty="0"/>
              <a:t>Water Resources Research</a:t>
            </a:r>
            <a:r>
              <a:rPr lang="en-US" sz="1400" dirty="0"/>
              <a:t>, </a:t>
            </a:r>
            <a:r>
              <a:rPr lang="en-US" sz="1400" i="1" dirty="0"/>
              <a:t>61</a:t>
            </a:r>
            <a:r>
              <a:rPr lang="en-US" sz="1400" dirty="0"/>
              <a:t>(e2024WR039324). https://doi.org/10.1029/ 2024WR039324</a:t>
            </a:r>
          </a:p>
          <a:p>
            <a:pPr indent="-457200"/>
            <a:endParaRPr lang="en-US" sz="1400" dirty="0"/>
          </a:p>
          <a:p>
            <a:pPr indent="-457200"/>
            <a:r>
              <a:rPr lang="en-US" sz="1400" dirty="0"/>
              <a:t>Forbis, J., &amp; Ly, C. (2025). Application of forecast‐informed reservoir operations at </a:t>
            </a:r>
            <a:r>
              <a:rPr lang="en-US" sz="1400" cap="small" dirty="0"/>
              <a:t>US Army Corps</a:t>
            </a:r>
            <a:r>
              <a:rPr lang="en-US" sz="1400" dirty="0"/>
              <a:t> of </a:t>
            </a:r>
            <a:r>
              <a:rPr lang="en-US" sz="1400" cap="small" dirty="0"/>
              <a:t>Engineers</a:t>
            </a:r>
            <a:r>
              <a:rPr lang="en-US" sz="1400" dirty="0"/>
              <a:t> dams in </a:t>
            </a:r>
            <a:r>
              <a:rPr lang="en-US" sz="1400" cap="small" dirty="0"/>
              <a:t>California</a:t>
            </a:r>
            <a:r>
              <a:rPr lang="en-US" sz="1400" dirty="0"/>
              <a:t>. </a:t>
            </a:r>
            <a:r>
              <a:rPr lang="en-US" sz="1400" i="1" dirty="0"/>
              <a:t>Journal of Flood Risk Management</a:t>
            </a:r>
            <a:r>
              <a:rPr lang="en-US" sz="1400" dirty="0"/>
              <a:t>, </a:t>
            </a:r>
            <a:r>
              <a:rPr lang="en-US" sz="1400" i="1" dirty="0"/>
              <a:t>18</a:t>
            </a:r>
            <a:r>
              <a:rPr lang="en-US" sz="1400" dirty="0"/>
              <a:t>(1). https://doi.org/10.1111/jfr3.13051</a:t>
            </a:r>
          </a:p>
          <a:p>
            <a:pPr indent="-457200"/>
            <a:r>
              <a:rPr lang="en-US" sz="1400" dirty="0">
                <a:effectLst/>
              </a:rPr>
              <a:t> </a:t>
            </a:r>
          </a:p>
          <a:p>
            <a:r>
              <a:rPr lang="en-US" sz="1400" dirty="0"/>
              <a:t>Ralph, F. M., James, J., </a:t>
            </a:r>
            <a:r>
              <a:rPr lang="en-US" sz="1400" dirty="0" err="1"/>
              <a:t>Leahigh</a:t>
            </a:r>
            <a:r>
              <a:rPr lang="en-US" sz="1400" dirty="0"/>
              <a:t>, J., White, M., Anderson, M., Talbot, C., Forbis, J., Fromm, J., &amp; Haynes, A. (2025). </a:t>
            </a:r>
            <a:r>
              <a:rPr lang="en-US" sz="1400" i="1" dirty="0"/>
              <a:t>Yuba-Feather Forecast Informed Reservoir Operations: Final Viability Assessment</a:t>
            </a:r>
            <a:r>
              <a:rPr lang="en-US" sz="1400" dirty="0"/>
              <a:t>. University of California, San Diego. https://cw3e.ucsd.edu/FIRO_docs/Yuba-Feather_FVA/Yuba-Feather_FVA.pdf</a:t>
            </a:r>
          </a:p>
          <a:p>
            <a:pPr indent="-457200"/>
            <a:endParaRPr lang="en-US" sz="1400" dirty="0">
              <a:effectLst/>
            </a:endParaRPr>
          </a:p>
          <a:p>
            <a:pPr indent="-457200"/>
            <a:r>
              <a:rPr lang="en-US" sz="1400" dirty="0">
                <a:effectLst/>
              </a:rPr>
              <a:t>Ralph, F. M., Hutchinson, A., Anderson, M., Fairbank, T., </a:t>
            </a:r>
            <a:r>
              <a:rPr lang="en-US" sz="1400" dirty="0" err="1">
                <a:effectLst/>
              </a:rPr>
              <a:t>Forbis</a:t>
            </a:r>
            <a:r>
              <a:rPr lang="en-US" sz="1400" dirty="0">
                <a:effectLst/>
              </a:rPr>
              <a:t>, J., Haynes, A., Sweeten, J., Talbot, C., Tyler, J., &amp; White, R. (2023). </a:t>
            </a:r>
            <a:r>
              <a:rPr lang="en-US" sz="1400" i="1" dirty="0">
                <a:effectLst/>
              </a:rPr>
              <a:t>Prado Dam Forecast Informed Reservoir Operations: Final Viability Assessment</a:t>
            </a:r>
            <a:r>
              <a:rPr lang="en-US" sz="1400" dirty="0">
                <a:effectLst/>
              </a:rPr>
              <a:t>. UC San Diego. https://cw3e.ucsd.edu/FIRO_docs/Prado/FIRO_Prado_FVA.pdf</a:t>
            </a:r>
          </a:p>
          <a:p>
            <a:pPr indent="-457200"/>
            <a:endParaRPr lang="en-US" sz="1400" dirty="0"/>
          </a:p>
          <a:p>
            <a:r>
              <a:rPr lang="en-US" sz="1400" dirty="0" err="1">
                <a:effectLst/>
              </a:rPr>
              <a:t>Rougé</a:t>
            </a:r>
            <a:r>
              <a:rPr lang="en-US" sz="1400" dirty="0">
                <a:effectLst/>
              </a:rPr>
              <a:t>, C., </a:t>
            </a:r>
            <a:r>
              <a:rPr lang="en-US" sz="1400" dirty="0" err="1">
                <a:effectLst/>
              </a:rPr>
              <a:t>Peñuela</a:t>
            </a:r>
            <a:r>
              <a:rPr lang="en-US" sz="1400" dirty="0">
                <a:effectLst/>
              </a:rPr>
              <a:t>, A., &amp; </a:t>
            </a:r>
            <a:r>
              <a:rPr lang="en-US" sz="1400" dirty="0" err="1">
                <a:effectLst/>
              </a:rPr>
              <a:t>Pianosi</a:t>
            </a:r>
            <a:r>
              <a:rPr lang="en-US" sz="1400" dirty="0">
                <a:effectLst/>
              </a:rPr>
              <a:t>, F. (2023). Forecast Families: A New Method to Systematically Evaluate the Benefits of Improving the Skill of an Existing Forecast. </a:t>
            </a:r>
            <a:r>
              <a:rPr lang="en-US" sz="1400" i="1" dirty="0">
                <a:effectLst/>
              </a:rPr>
              <a:t>Journal of Water Resources Planning and Management</a:t>
            </a:r>
            <a:r>
              <a:rPr lang="en-US" sz="1400" dirty="0">
                <a:effectLst/>
              </a:rPr>
              <a:t>, </a:t>
            </a:r>
            <a:r>
              <a:rPr lang="en-US" sz="1400" i="1" dirty="0">
                <a:effectLst/>
              </a:rPr>
              <a:t>149</a:t>
            </a:r>
            <a:r>
              <a:rPr lang="en-US" sz="1400" dirty="0">
                <a:effectLst/>
              </a:rPr>
              <a:t>(5). https://doi.org/10.1061/jwrmd5.wreng-5934</a:t>
            </a:r>
          </a:p>
          <a:p>
            <a:pPr indent="-457200"/>
            <a:endParaRPr lang="en-US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180184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A96563B-CE96-ECEE-04DA-78A0912E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slides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706415-4C25-7051-4E24-BA206A748C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7F16D-3830-FCD8-07B4-7129B08AE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5DBDF-3836-43AF-9A7B-2708570CD631}" type="datetime1">
              <a:rPr lang="en-US" smtClean="0"/>
              <a:t>8/3/2025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339DA-20F2-363F-8D9F-225664FD8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D8AAE-AE31-DC85-5B23-C34319FB7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712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B31B671-DA17-FB6E-AAF5-631CFAEBA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synthetic forecasting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7C3D62-F3CA-2384-0F94-7B77B517A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B5577-4268-C6F9-E99E-32E718C1F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208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416CD-DE30-44E2-5C8C-B2B9D890D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41;p103">
            <a:extLst>
              <a:ext uri="{FF2B5EF4-FFF2-40B4-BE49-F238E27FC236}">
                <a16:creationId xmlns:a16="http://schemas.microsoft.com/office/drawing/2014/main" id="{503DC904-D25A-17DE-9C82-2BC2762CDA35}"/>
              </a:ext>
            </a:extLst>
          </p:cNvPr>
          <p:cNvSpPr txBox="1"/>
          <p:nvPr/>
        </p:nvSpPr>
        <p:spPr>
          <a:xfrm>
            <a:off x="527685" y="882795"/>
            <a:ext cx="11026218" cy="1661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Aging infrastructure 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and little opportunity to build new infrastructure makes water systems </a:t>
            </a:r>
            <a:r>
              <a:rPr lang="en-US" sz="32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vulnerable</a:t>
            </a:r>
            <a:r>
              <a:rPr lang="en-US" sz="32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to climate change</a:t>
            </a:r>
            <a:endParaRPr lang="en-US" sz="3200" b="1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marL="309026" indent="-309026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4D880773-3324-9E2C-DEB9-C1FC78E4E7A7}"/>
              </a:ext>
            </a:extLst>
          </p:cNvPr>
          <p:cNvSpPr txBox="1">
            <a:spLocks/>
          </p:cNvSpPr>
          <p:nvPr/>
        </p:nvSpPr>
        <p:spPr>
          <a:xfrm>
            <a:off x="472821" y="66669"/>
            <a:ext cx="1113663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Challenges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C3480-7491-FD93-79E4-03FB3E91A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574" y="2945262"/>
            <a:ext cx="4516175" cy="30299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963ABF-225B-4DAD-0B6A-14EE9C1C9C81}"/>
              </a:ext>
            </a:extLst>
          </p:cNvPr>
          <p:cNvSpPr txBox="1"/>
          <p:nvPr/>
        </p:nvSpPr>
        <p:spPr>
          <a:xfrm>
            <a:off x="6818574" y="2375666"/>
            <a:ext cx="4708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Damage to Oroville dam spillway in Feb ‘17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85CB0A-251F-F13C-16DF-AE189629A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28" y="2886942"/>
            <a:ext cx="6321480" cy="31113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479F22-CB1C-76B1-1065-133EF48C5F32}"/>
              </a:ext>
            </a:extLst>
          </p:cNvPr>
          <p:cNvSpPr txBox="1"/>
          <p:nvPr/>
        </p:nvSpPr>
        <p:spPr>
          <a:xfrm>
            <a:off x="2459668" y="597520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Ho et al., 2017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B0437E-436E-D56E-DC6E-2A53DEA28DAD}"/>
              </a:ext>
            </a:extLst>
          </p:cNvPr>
          <p:cNvSpPr txBox="1"/>
          <p:nvPr/>
        </p:nvSpPr>
        <p:spPr>
          <a:xfrm>
            <a:off x="1396124" y="2360068"/>
            <a:ext cx="4708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Many of our major dams are &gt;50 years old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C6D6458-503B-E344-166A-DC577B901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80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32B0C-E489-A30C-1FF3-7C959BEE6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ACE62760-8978-2C3F-045F-C5A87F0A7203}"/>
              </a:ext>
            </a:extLst>
          </p:cNvPr>
          <p:cNvSpPr txBox="1">
            <a:spLocks/>
          </p:cNvSpPr>
          <p:nvPr/>
        </p:nvSpPr>
        <p:spPr>
          <a:xfrm>
            <a:off x="457199" y="0"/>
            <a:ext cx="107397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+mn-lt"/>
              </a:rPr>
              <a:t>Enhanced ops risk analysis: Seven Oaks 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AFBF7D-0A2B-FA3F-BDE8-A728A9FFEC55}"/>
              </a:ext>
            </a:extLst>
          </p:cNvPr>
          <p:cNvSpPr/>
          <p:nvPr/>
        </p:nvSpPr>
        <p:spPr>
          <a:xfrm>
            <a:off x="8085667" y="2658533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A7D457-A413-BCA7-A5BE-022628D32114}"/>
              </a:ext>
            </a:extLst>
          </p:cNvPr>
          <p:cNvSpPr/>
          <p:nvPr/>
        </p:nvSpPr>
        <p:spPr>
          <a:xfrm>
            <a:off x="8089178" y="3303348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2B1657-DA4E-2CBA-A472-2D64A73740A3}"/>
              </a:ext>
            </a:extLst>
          </p:cNvPr>
          <p:cNvSpPr/>
          <p:nvPr/>
        </p:nvSpPr>
        <p:spPr>
          <a:xfrm>
            <a:off x="8271933" y="1291436"/>
            <a:ext cx="2358887" cy="2976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Hindcast period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C139DD-5160-E6B9-3202-E1E84CE2A00A}"/>
              </a:ext>
            </a:extLst>
          </p:cNvPr>
          <p:cNvSpPr txBox="1"/>
          <p:nvPr/>
        </p:nvSpPr>
        <p:spPr>
          <a:xfrm>
            <a:off x="812327" y="1253912"/>
            <a:ext cx="7276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Without synthetic forecasts, training/testing data limited to this: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CE07489-AFFB-D66B-2BBF-4AC162F05421}"/>
              </a:ext>
            </a:extLst>
          </p:cNvPr>
          <p:cNvGrpSpPr/>
          <p:nvPr/>
        </p:nvGrpSpPr>
        <p:grpSpPr>
          <a:xfrm>
            <a:off x="457199" y="877260"/>
            <a:ext cx="11277602" cy="307866"/>
            <a:chOff x="457199" y="732429"/>
            <a:chExt cx="11277602" cy="307866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51AE387F-1794-EFD5-7F1C-7484D26E87B3}"/>
                </a:ext>
              </a:extLst>
            </p:cNvPr>
            <p:cNvCxnSpPr/>
            <p:nvPr/>
          </p:nvCxnSpPr>
          <p:spPr>
            <a:xfrm>
              <a:off x="457199" y="887896"/>
              <a:ext cx="1127760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0E96D72-AD9A-3C12-3655-E179C87D1509}"/>
                </a:ext>
              </a:extLst>
            </p:cNvPr>
            <p:cNvCxnSpPr/>
            <p:nvPr/>
          </p:nvCxnSpPr>
          <p:spPr>
            <a:xfrm>
              <a:off x="8271933" y="739055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3F9202C-1A96-7864-87FA-4A7ABAB6B0ED}"/>
                </a:ext>
              </a:extLst>
            </p:cNvPr>
            <p:cNvCxnSpPr/>
            <p:nvPr/>
          </p:nvCxnSpPr>
          <p:spPr>
            <a:xfrm>
              <a:off x="10630820" y="732429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4A54EB6-6A5F-7A14-AFB9-06DE138517CB}"/>
                </a:ext>
              </a:extLst>
            </p:cNvPr>
            <p:cNvCxnSpPr/>
            <p:nvPr/>
          </p:nvCxnSpPr>
          <p:spPr>
            <a:xfrm>
              <a:off x="11472333" y="742614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2F9A41A-2B94-585D-A6E3-B766CE403C12}"/>
                </a:ext>
              </a:extLst>
            </p:cNvPr>
            <p:cNvCxnSpPr/>
            <p:nvPr/>
          </p:nvCxnSpPr>
          <p:spPr>
            <a:xfrm>
              <a:off x="698315" y="732429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0AE694C-D25B-3556-FE31-7C8B12C182B1}"/>
              </a:ext>
            </a:extLst>
          </p:cNvPr>
          <p:cNvSpPr txBox="1"/>
          <p:nvPr/>
        </p:nvSpPr>
        <p:spPr>
          <a:xfrm>
            <a:off x="320075" y="554884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1912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25F0EE-0AD4-9101-5712-AED0083EB464}"/>
              </a:ext>
            </a:extLst>
          </p:cNvPr>
          <p:cNvSpPr txBox="1"/>
          <p:nvPr/>
        </p:nvSpPr>
        <p:spPr>
          <a:xfrm>
            <a:off x="7872342" y="561917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1990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D6CF50-BC12-3FF5-68DE-A78E1B29EA59}"/>
              </a:ext>
            </a:extLst>
          </p:cNvPr>
          <p:cNvSpPr txBox="1"/>
          <p:nvPr/>
        </p:nvSpPr>
        <p:spPr>
          <a:xfrm>
            <a:off x="10268803" y="569119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2019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591BAA-AF6F-5BDE-5957-50DFB325EAEF}"/>
              </a:ext>
            </a:extLst>
          </p:cNvPr>
          <p:cNvSpPr txBox="1"/>
          <p:nvPr/>
        </p:nvSpPr>
        <p:spPr>
          <a:xfrm>
            <a:off x="11159344" y="578981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EB9EE-CBFF-858C-C61A-73D597FCC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8404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BC331-BEDC-A66F-90FC-F13F3B0A7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C92B43-363B-A809-977A-DA112E262CA5}"/>
              </a:ext>
            </a:extLst>
          </p:cNvPr>
          <p:cNvSpPr/>
          <p:nvPr/>
        </p:nvSpPr>
        <p:spPr>
          <a:xfrm>
            <a:off x="8085667" y="2658533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3325D0-5091-802A-F9C9-C632D85B5333}"/>
              </a:ext>
            </a:extLst>
          </p:cNvPr>
          <p:cNvSpPr/>
          <p:nvPr/>
        </p:nvSpPr>
        <p:spPr>
          <a:xfrm>
            <a:off x="8089178" y="3303348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5F7342-FD7A-E0FA-4A92-8C11B5CA696B}"/>
              </a:ext>
            </a:extLst>
          </p:cNvPr>
          <p:cNvSpPr/>
          <p:nvPr/>
        </p:nvSpPr>
        <p:spPr>
          <a:xfrm>
            <a:off x="8271933" y="1291436"/>
            <a:ext cx="2358887" cy="2976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Hindcast period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675C5A-6D8B-43B0-FAC4-C4F13B246605}"/>
              </a:ext>
            </a:extLst>
          </p:cNvPr>
          <p:cNvSpPr txBox="1"/>
          <p:nvPr/>
        </p:nvSpPr>
        <p:spPr>
          <a:xfrm>
            <a:off x="812327" y="1253912"/>
            <a:ext cx="7276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Without synthetic forecasts, training/testing data limited to this: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9BEDEE-1E54-5A46-0C21-2F50DB66A6F6}"/>
              </a:ext>
            </a:extLst>
          </p:cNvPr>
          <p:cNvGrpSpPr/>
          <p:nvPr/>
        </p:nvGrpSpPr>
        <p:grpSpPr>
          <a:xfrm>
            <a:off x="457199" y="877260"/>
            <a:ext cx="11277602" cy="307866"/>
            <a:chOff x="457199" y="732429"/>
            <a:chExt cx="11277602" cy="307866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E93935C4-ED89-0DE3-C3D3-2571BB22E4EB}"/>
                </a:ext>
              </a:extLst>
            </p:cNvPr>
            <p:cNvCxnSpPr/>
            <p:nvPr/>
          </p:nvCxnSpPr>
          <p:spPr>
            <a:xfrm>
              <a:off x="457199" y="887896"/>
              <a:ext cx="1127760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F23F21B-79F8-B4BC-B1C0-6AEF8289DA4B}"/>
                </a:ext>
              </a:extLst>
            </p:cNvPr>
            <p:cNvCxnSpPr/>
            <p:nvPr/>
          </p:nvCxnSpPr>
          <p:spPr>
            <a:xfrm>
              <a:off x="8271933" y="739055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346E28E-5DA9-F4DE-2F2D-BA8597589E29}"/>
                </a:ext>
              </a:extLst>
            </p:cNvPr>
            <p:cNvCxnSpPr/>
            <p:nvPr/>
          </p:nvCxnSpPr>
          <p:spPr>
            <a:xfrm>
              <a:off x="10630820" y="732429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A32960C-F5E7-05AF-9473-65ADA6F48687}"/>
                </a:ext>
              </a:extLst>
            </p:cNvPr>
            <p:cNvCxnSpPr/>
            <p:nvPr/>
          </p:nvCxnSpPr>
          <p:spPr>
            <a:xfrm>
              <a:off x="11472333" y="742614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0A5AEDC-719E-C616-0FC2-24A919205FD2}"/>
                </a:ext>
              </a:extLst>
            </p:cNvPr>
            <p:cNvCxnSpPr/>
            <p:nvPr/>
          </p:nvCxnSpPr>
          <p:spPr>
            <a:xfrm>
              <a:off x="698315" y="732429"/>
              <a:ext cx="0" cy="29768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9EF92A3-5E64-58A7-173B-5B1F8A7CDD46}"/>
              </a:ext>
            </a:extLst>
          </p:cNvPr>
          <p:cNvSpPr txBox="1"/>
          <p:nvPr/>
        </p:nvSpPr>
        <p:spPr>
          <a:xfrm>
            <a:off x="320075" y="554884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1912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C14327-44E7-AC05-F924-3C32FFDB1A53}"/>
              </a:ext>
            </a:extLst>
          </p:cNvPr>
          <p:cNvSpPr txBox="1"/>
          <p:nvPr/>
        </p:nvSpPr>
        <p:spPr>
          <a:xfrm>
            <a:off x="7872342" y="561917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1990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B75FB5-50F1-C245-6EB1-2208503A0C48}"/>
              </a:ext>
            </a:extLst>
          </p:cNvPr>
          <p:cNvSpPr txBox="1"/>
          <p:nvPr/>
        </p:nvSpPr>
        <p:spPr>
          <a:xfrm>
            <a:off x="10268803" y="569119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2019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2B00B9-A88E-4335-4DA8-0B7EA423C4A6}"/>
              </a:ext>
            </a:extLst>
          </p:cNvPr>
          <p:cNvSpPr txBox="1"/>
          <p:nvPr/>
        </p:nvSpPr>
        <p:spPr>
          <a:xfrm>
            <a:off x="11159344" y="578981"/>
            <a:ext cx="799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2024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B2CC7C7-2DDE-CD56-392C-D83CF965EC66}"/>
              </a:ext>
            </a:extLst>
          </p:cNvPr>
          <p:cNvGrpSpPr/>
          <p:nvPr/>
        </p:nvGrpSpPr>
        <p:grpSpPr>
          <a:xfrm>
            <a:off x="719665" y="2581318"/>
            <a:ext cx="10795370" cy="297680"/>
            <a:chOff x="698315" y="2394980"/>
            <a:chExt cx="10795370" cy="29768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9067D7E-3725-02A5-FA98-C5AE1EF458A7}"/>
                </a:ext>
              </a:extLst>
            </p:cNvPr>
            <p:cNvSpPr/>
            <p:nvPr/>
          </p:nvSpPr>
          <p:spPr>
            <a:xfrm>
              <a:off x="8271933" y="2394980"/>
              <a:ext cx="2358887" cy="2976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Hindcast period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A14F86-17DB-56D4-2B78-A53202509E15}"/>
                </a:ext>
              </a:extLst>
            </p:cNvPr>
            <p:cNvSpPr/>
            <p:nvPr/>
          </p:nvSpPr>
          <p:spPr>
            <a:xfrm>
              <a:off x="698315" y="2416466"/>
              <a:ext cx="7573617" cy="26771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Pre/Post-Hindcast period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699197C-7D75-7E54-967B-0562646B5528}"/>
                </a:ext>
              </a:extLst>
            </p:cNvPr>
            <p:cNvSpPr/>
            <p:nvPr/>
          </p:nvSpPr>
          <p:spPr>
            <a:xfrm>
              <a:off x="10630821" y="2395612"/>
              <a:ext cx="862864" cy="28856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E14EE83-51D9-9352-E277-974D96E33A8A}"/>
              </a:ext>
            </a:extLst>
          </p:cNvPr>
          <p:cNvSpPr txBox="1"/>
          <p:nvPr/>
        </p:nvSpPr>
        <p:spPr>
          <a:xfrm>
            <a:off x="808816" y="1812811"/>
            <a:ext cx="7276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With synthetic forecasts, training/testing data is much larger: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1F0C486-354C-CAB1-37B0-E86034051959}"/>
              </a:ext>
            </a:extLst>
          </p:cNvPr>
          <p:cNvGrpSpPr/>
          <p:nvPr/>
        </p:nvGrpSpPr>
        <p:grpSpPr>
          <a:xfrm>
            <a:off x="719665" y="3426031"/>
            <a:ext cx="10795370" cy="297680"/>
            <a:chOff x="698315" y="2394980"/>
            <a:chExt cx="10795370" cy="29768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6AB5DB3-C275-D8B5-4DF8-A0EAD8ECD58F}"/>
                </a:ext>
              </a:extLst>
            </p:cNvPr>
            <p:cNvSpPr/>
            <p:nvPr/>
          </p:nvSpPr>
          <p:spPr>
            <a:xfrm>
              <a:off x="8271933" y="2394980"/>
              <a:ext cx="2358887" cy="2976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Hindcast period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4DCC913-D435-9193-1440-6C1C2E8BCECE}"/>
                </a:ext>
              </a:extLst>
            </p:cNvPr>
            <p:cNvSpPr/>
            <p:nvPr/>
          </p:nvSpPr>
          <p:spPr>
            <a:xfrm>
              <a:off x="698315" y="2416466"/>
              <a:ext cx="7573617" cy="26771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Pre/Post-Hindcast period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287E567-2E7B-9C6B-D88E-A9EA22EF829A}"/>
                </a:ext>
              </a:extLst>
            </p:cNvPr>
            <p:cNvSpPr/>
            <p:nvPr/>
          </p:nvSpPr>
          <p:spPr>
            <a:xfrm>
              <a:off x="10630821" y="2395612"/>
              <a:ext cx="862864" cy="28856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3D21567-A959-EBCB-EEA2-CC83B598B9EA}"/>
              </a:ext>
            </a:extLst>
          </p:cNvPr>
          <p:cNvGrpSpPr/>
          <p:nvPr/>
        </p:nvGrpSpPr>
        <p:grpSpPr>
          <a:xfrm>
            <a:off x="719665" y="5102129"/>
            <a:ext cx="10795370" cy="297680"/>
            <a:chOff x="698315" y="2394980"/>
            <a:chExt cx="10795370" cy="29768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9ABFE8-8837-434F-89BA-54EBAB8472C5}"/>
                </a:ext>
              </a:extLst>
            </p:cNvPr>
            <p:cNvSpPr/>
            <p:nvPr/>
          </p:nvSpPr>
          <p:spPr>
            <a:xfrm>
              <a:off x="8271933" y="2394980"/>
              <a:ext cx="2358887" cy="2976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Hindcast period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84656E-2AFD-3D99-5D0B-B1C4EFD27DC8}"/>
                </a:ext>
              </a:extLst>
            </p:cNvPr>
            <p:cNvSpPr/>
            <p:nvPr/>
          </p:nvSpPr>
          <p:spPr>
            <a:xfrm>
              <a:off x="698315" y="2416466"/>
              <a:ext cx="7573617" cy="26771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Pre/Post-Hindcast period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CF011E7-4A2F-3AFC-6533-CA3FCE6AA76D}"/>
                </a:ext>
              </a:extLst>
            </p:cNvPr>
            <p:cNvSpPr/>
            <p:nvPr/>
          </p:nvSpPr>
          <p:spPr>
            <a:xfrm>
              <a:off x="10630821" y="2395612"/>
              <a:ext cx="862864" cy="28856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D629B76-8BCC-F821-CAA5-8A7965990B5D}"/>
              </a:ext>
            </a:extLst>
          </p:cNvPr>
          <p:cNvSpPr txBox="1"/>
          <p:nvPr/>
        </p:nvSpPr>
        <p:spPr>
          <a:xfrm>
            <a:off x="808816" y="2212921"/>
            <a:ext cx="1205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Sample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DB8B14-3FEB-4245-4B0A-A47ADB3AE811}"/>
              </a:ext>
            </a:extLst>
          </p:cNvPr>
          <p:cNvSpPr txBox="1"/>
          <p:nvPr/>
        </p:nvSpPr>
        <p:spPr>
          <a:xfrm>
            <a:off x="808816" y="3053926"/>
            <a:ext cx="1205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Sample 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7C26F9-DDFF-7FCE-395D-001F2FC156E4}"/>
              </a:ext>
            </a:extLst>
          </p:cNvPr>
          <p:cNvSpPr txBox="1"/>
          <p:nvPr/>
        </p:nvSpPr>
        <p:spPr>
          <a:xfrm>
            <a:off x="808815" y="4715021"/>
            <a:ext cx="1417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Sample 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9F9FE70-DD40-0CB4-3FBC-F4C7C73CDDC3}"/>
              </a:ext>
            </a:extLst>
          </p:cNvPr>
          <p:cNvSpPr txBox="1"/>
          <p:nvPr/>
        </p:nvSpPr>
        <p:spPr>
          <a:xfrm>
            <a:off x="1069037" y="3745944"/>
            <a:ext cx="441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77FAB3-F7A2-AE66-23CB-A7A896265557}"/>
              </a:ext>
            </a:extLst>
          </p:cNvPr>
          <p:cNvSpPr txBox="1"/>
          <p:nvPr/>
        </p:nvSpPr>
        <p:spPr>
          <a:xfrm>
            <a:off x="4065100" y="3740653"/>
            <a:ext cx="441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…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6DC95F0-4CC5-4C90-0650-9D2067C6FAEC}"/>
              </a:ext>
            </a:extLst>
          </p:cNvPr>
          <p:cNvSpPr txBox="1"/>
          <p:nvPr/>
        </p:nvSpPr>
        <p:spPr>
          <a:xfrm>
            <a:off x="9230689" y="3790132"/>
            <a:ext cx="441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…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BE5C4B3-84E6-F1D5-B28E-6938CA082811}"/>
              </a:ext>
            </a:extLst>
          </p:cNvPr>
          <p:cNvSpPr txBox="1">
            <a:spLocks/>
          </p:cNvSpPr>
          <p:nvPr/>
        </p:nvSpPr>
        <p:spPr>
          <a:xfrm>
            <a:off x="457199" y="0"/>
            <a:ext cx="107397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+mn-lt"/>
              </a:rPr>
              <a:t>Enhanced ops risk analysis: Seven Oaks example</a:t>
            </a:r>
          </a:p>
        </p:txBody>
      </p:sp>
      <p:sp>
        <p:nvSpPr>
          <p:cNvPr id="37" name="Slide Number Placeholder 3">
            <a:extLst>
              <a:ext uri="{FF2B5EF4-FFF2-40B4-BE49-F238E27FC236}">
                <a16:creationId xmlns:a16="http://schemas.microsoft.com/office/drawing/2014/main" id="{D85BC4C6-683C-7A49-0E34-28B16B947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3174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2C0E8-5F13-31FC-8ABC-919713E5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0DDA42C-4762-C065-4D9A-F7CCBCFED4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867"/>
          <a:stretch/>
        </p:blipFill>
        <p:spPr>
          <a:xfrm>
            <a:off x="-1826173" y="-787622"/>
            <a:ext cx="15844345" cy="35623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AF086F-E232-FCE0-234F-6D3DC140067A}"/>
              </a:ext>
            </a:extLst>
          </p:cNvPr>
          <p:cNvSpPr txBox="1"/>
          <p:nvPr/>
        </p:nvSpPr>
        <p:spPr>
          <a:xfrm>
            <a:off x="1702676" y="955861"/>
            <a:ext cx="86115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How do we ensure that </a:t>
            </a:r>
            <a:r>
              <a:rPr lang="en-US" sz="3200" b="1" dirty="0"/>
              <a:t>FIRO</a:t>
            </a:r>
            <a:r>
              <a:rPr lang="en-US" sz="3200" dirty="0"/>
              <a:t> operations</a:t>
            </a:r>
          </a:p>
          <a:p>
            <a:pPr algn="ctr"/>
            <a:r>
              <a:rPr lang="en-US" sz="3200" dirty="0"/>
              <a:t> are robust to the widest range of possible events? </a:t>
            </a: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48F3723-1667-FAB0-30B9-06C8E00AD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17"/>
          <a:stretch/>
        </p:blipFill>
        <p:spPr>
          <a:xfrm>
            <a:off x="1510453" y="3340502"/>
            <a:ext cx="3562352" cy="2977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243240-1F5D-3BD5-619C-A2D2F32C42BE}"/>
              </a:ext>
            </a:extLst>
          </p:cNvPr>
          <p:cNvSpPr txBox="1"/>
          <p:nvPr/>
        </p:nvSpPr>
        <p:spPr>
          <a:xfrm>
            <a:off x="1392285" y="2966022"/>
            <a:ext cx="4068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 </a:t>
            </a:r>
            <a:r>
              <a:rPr lang="en-US" sz="2400" i="1" dirty="0"/>
              <a:t>the FIRO guru, Rob Hartman</a:t>
            </a:r>
          </a:p>
        </p:txBody>
      </p:sp>
      <p:pic>
        <p:nvPicPr>
          <p:cNvPr id="2" name="Picture 2" descr="Image result for forecast telescope free clipart">
            <a:extLst>
              <a:ext uri="{FF2B5EF4-FFF2-40B4-BE49-F238E27FC236}">
                <a16:creationId xmlns:a16="http://schemas.microsoft.com/office/drawing/2014/main" id="{B2643786-5DB7-79C9-8686-57301C6EA3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" b="51020"/>
          <a:stretch/>
        </p:blipFill>
        <p:spPr bwMode="auto">
          <a:xfrm>
            <a:off x="5774622" y="3776562"/>
            <a:ext cx="1991159" cy="129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76EAFC0-2E4B-7E62-8798-0F92EDB0253E}"/>
              </a:ext>
            </a:extLst>
          </p:cNvPr>
          <p:cNvSpPr/>
          <p:nvPr/>
        </p:nvSpPr>
        <p:spPr>
          <a:xfrm>
            <a:off x="9586345" y="5651289"/>
            <a:ext cx="622145" cy="259968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CF500AE-1E24-16E2-9BCC-9CE9004DD3EE}"/>
              </a:ext>
            </a:extLst>
          </p:cNvPr>
          <p:cNvGrpSpPr/>
          <p:nvPr/>
        </p:nvGrpSpPr>
        <p:grpSpPr>
          <a:xfrm>
            <a:off x="8294034" y="4606026"/>
            <a:ext cx="1496962" cy="1305232"/>
            <a:chOff x="1599238" y="1294652"/>
            <a:chExt cx="1995949" cy="1740309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82FEDEB-6498-7588-07E8-9B42AA27D2FE}"/>
                </a:ext>
              </a:extLst>
            </p:cNvPr>
            <p:cNvSpPr/>
            <p:nvPr/>
          </p:nvSpPr>
          <p:spPr>
            <a:xfrm>
              <a:off x="2759445" y="1294652"/>
              <a:ext cx="835742" cy="1740309"/>
            </a:xfrm>
            <a:prstGeom prst="rtTriangl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E27D7F0-3B84-6641-1593-9BCA98E81EF7}"/>
                </a:ext>
              </a:extLst>
            </p:cNvPr>
            <p:cNvSpPr/>
            <p:nvPr/>
          </p:nvSpPr>
          <p:spPr>
            <a:xfrm>
              <a:off x="2434980" y="1294652"/>
              <a:ext cx="324465" cy="1740309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DB8778A0-920F-E51B-B05A-5D9FD00C7563}"/>
                </a:ext>
              </a:extLst>
            </p:cNvPr>
            <p:cNvSpPr/>
            <p:nvPr/>
          </p:nvSpPr>
          <p:spPr>
            <a:xfrm flipH="1">
              <a:off x="1599238" y="1294652"/>
              <a:ext cx="832104" cy="1740309"/>
            </a:xfrm>
            <a:prstGeom prst="rtTriangle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82CD6D-3597-FE68-2469-EF73FCB9248E}"/>
              </a:ext>
            </a:extLst>
          </p:cNvPr>
          <p:cNvGrpSpPr/>
          <p:nvPr/>
        </p:nvGrpSpPr>
        <p:grpSpPr>
          <a:xfrm>
            <a:off x="8086158" y="4833665"/>
            <a:ext cx="718397" cy="528450"/>
            <a:chOff x="6405496" y="2843398"/>
            <a:chExt cx="718397" cy="108324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2C80A2-298B-A88E-33E5-40CB2671390A}"/>
                </a:ext>
              </a:extLst>
            </p:cNvPr>
            <p:cNvSpPr/>
            <p:nvPr/>
          </p:nvSpPr>
          <p:spPr>
            <a:xfrm>
              <a:off x="6405496" y="2843400"/>
              <a:ext cx="200908" cy="1077593"/>
            </a:xfrm>
            <a:prstGeom prst="rect">
              <a:avLst/>
            </a:prstGeom>
            <a:solidFill>
              <a:srgbClr val="75DBFF"/>
            </a:solidFill>
            <a:ln w="3175" cap="flat" cmpd="sng" algn="ctr">
              <a:solidFill>
                <a:srgbClr val="75DB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5" name="Right Triangle 49">
              <a:extLst>
                <a:ext uri="{FF2B5EF4-FFF2-40B4-BE49-F238E27FC236}">
                  <a16:creationId xmlns:a16="http://schemas.microsoft.com/office/drawing/2014/main" id="{C36C31FC-6A01-2C95-939F-9679759B71B9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6608657" y="2843398"/>
              <a:ext cx="515236" cy="1083246"/>
            </a:xfrm>
            <a:custGeom>
              <a:avLst/>
              <a:gdLst>
                <a:gd name="connsiteX0" fmla="*/ 0 w 515236"/>
                <a:gd name="connsiteY0" fmla="*/ 525692 h 525692"/>
                <a:gd name="connsiteX1" fmla="*/ 0 w 515236"/>
                <a:gd name="connsiteY1" fmla="*/ 0 h 525692"/>
                <a:gd name="connsiteX2" fmla="*/ 515236 w 515236"/>
                <a:gd name="connsiteY2" fmla="*/ 525692 h 525692"/>
                <a:gd name="connsiteX3" fmla="*/ 0 w 515236"/>
                <a:gd name="connsiteY3" fmla="*/ 525692 h 525692"/>
                <a:gd name="connsiteX0" fmla="*/ 0 w 515236"/>
                <a:gd name="connsiteY0" fmla="*/ 525692 h 525692"/>
                <a:gd name="connsiteX1" fmla="*/ 0 w 515236"/>
                <a:gd name="connsiteY1" fmla="*/ 0 h 525692"/>
                <a:gd name="connsiteX2" fmla="*/ 260773 w 515236"/>
                <a:gd name="connsiteY2" fmla="*/ 263942 h 525692"/>
                <a:gd name="connsiteX3" fmla="*/ 515236 w 515236"/>
                <a:gd name="connsiteY3" fmla="*/ 525692 h 525692"/>
                <a:gd name="connsiteX4" fmla="*/ 0 w 515236"/>
                <a:gd name="connsiteY4" fmla="*/ 525692 h 525692"/>
                <a:gd name="connsiteX0" fmla="*/ 0 w 515236"/>
                <a:gd name="connsiteY0" fmla="*/ 528450 h 528450"/>
                <a:gd name="connsiteX1" fmla="*/ 0 w 515236"/>
                <a:gd name="connsiteY1" fmla="*/ 2758 h 528450"/>
                <a:gd name="connsiteX2" fmla="*/ 255058 w 515236"/>
                <a:gd name="connsiteY2" fmla="*/ 0 h 528450"/>
                <a:gd name="connsiteX3" fmla="*/ 515236 w 515236"/>
                <a:gd name="connsiteY3" fmla="*/ 528450 h 528450"/>
                <a:gd name="connsiteX4" fmla="*/ 0 w 515236"/>
                <a:gd name="connsiteY4" fmla="*/ 528450 h 52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236" h="528450">
                  <a:moveTo>
                    <a:pt x="0" y="528450"/>
                  </a:moveTo>
                  <a:lnTo>
                    <a:pt x="0" y="2758"/>
                  </a:lnTo>
                  <a:lnTo>
                    <a:pt x="255058" y="0"/>
                  </a:lnTo>
                  <a:lnTo>
                    <a:pt x="515236" y="528450"/>
                  </a:lnTo>
                  <a:lnTo>
                    <a:pt x="0" y="528450"/>
                  </a:lnTo>
                  <a:close/>
                </a:path>
              </a:pathLst>
            </a:custGeom>
            <a:solidFill>
              <a:srgbClr val="75DBFF"/>
            </a:solidFill>
            <a:ln w="3175" cap="flat" cmpd="sng" algn="ctr">
              <a:solidFill>
                <a:srgbClr val="75DB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604F88B-8F88-907D-0BD0-3CBB811C6C1C}"/>
              </a:ext>
            </a:extLst>
          </p:cNvPr>
          <p:cNvGrpSpPr/>
          <p:nvPr/>
        </p:nvGrpSpPr>
        <p:grpSpPr>
          <a:xfrm>
            <a:off x="8086157" y="5362618"/>
            <a:ext cx="460778" cy="548640"/>
            <a:chOff x="629557" y="2194220"/>
            <a:chExt cx="624214" cy="73152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E6B508C-760E-F7D5-0FEE-B7DF080B8752}"/>
                </a:ext>
              </a:extLst>
            </p:cNvPr>
            <p:cNvSpPr/>
            <p:nvPr/>
          </p:nvSpPr>
          <p:spPr>
            <a:xfrm>
              <a:off x="629557" y="2194220"/>
              <a:ext cx="267877" cy="731520"/>
            </a:xfrm>
            <a:prstGeom prst="rect">
              <a:avLst/>
            </a:prstGeom>
            <a:solidFill>
              <a:srgbClr val="00B0F0"/>
            </a:solidFill>
            <a:ln w="63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D795BBF2-A413-7488-B6DD-33E0CE95EC5C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904005" y="2194220"/>
              <a:ext cx="349766" cy="731520"/>
            </a:xfrm>
            <a:prstGeom prst="rtTriangle">
              <a:avLst/>
            </a:prstGeom>
            <a:solidFill>
              <a:srgbClr val="00B0F0"/>
            </a:solidFill>
            <a:ln w="635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0976481-FB6B-FCDD-4FAD-D70EF017CB67}"/>
              </a:ext>
            </a:extLst>
          </p:cNvPr>
          <p:cNvSpPr/>
          <p:nvPr/>
        </p:nvSpPr>
        <p:spPr>
          <a:xfrm>
            <a:off x="10208490" y="5651288"/>
            <a:ext cx="480404" cy="259968"/>
          </a:xfrm>
          <a:prstGeom prst="rect">
            <a:avLst/>
          </a:prstGeom>
          <a:solidFill>
            <a:srgbClr val="00B0F0">
              <a:alpha val="50000"/>
            </a:srgbClr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49EB896A-A2E6-A8EE-5701-593F264DB4E0}"/>
              </a:ext>
            </a:extLst>
          </p:cNvPr>
          <p:cNvSpPr/>
          <p:nvPr/>
        </p:nvSpPr>
        <p:spPr>
          <a:xfrm>
            <a:off x="10263437" y="5702215"/>
            <a:ext cx="304800" cy="158115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7146E43-1FDA-A3F4-C52B-E084BA2920E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8185026" y="4833664"/>
            <a:ext cx="1586" cy="528954"/>
          </a:xfrm>
          <a:prstGeom prst="straightConnector1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 w="lg" len="lg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9C1785B-4D7D-EB0D-5ECB-7A5FA56A8A7C}"/>
              </a:ext>
            </a:extLst>
          </p:cNvPr>
          <p:cNvCxnSpPr>
            <a:cxnSpLocks/>
          </p:cNvCxnSpPr>
          <p:nvPr/>
        </p:nvCxnSpPr>
        <p:spPr>
          <a:xfrm flipH="1">
            <a:off x="8339883" y="4833664"/>
            <a:ext cx="1586" cy="528954"/>
          </a:xfrm>
          <a:prstGeom prst="straightConnector1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 w="lg" len="lg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57AE14F-C1C3-F047-F0F2-81B6092E0814}"/>
              </a:ext>
            </a:extLst>
          </p:cNvPr>
          <p:cNvCxnSpPr>
            <a:cxnSpLocks/>
          </p:cNvCxnSpPr>
          <p:nvPr/>
        </p:nvCxnSpPr>
        <p:spPr>
          <a:xfrm flipH="1">
            <a:off x="8503346" y="4833664"/>
            <a:ext cx="1586" cy="528954"/>
          </a:xfrm>
          <a:prstGeom prst="straightConnector1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 w="lg" len="lg"/>
          </a:ln>
          <a:effectLst/>
        </p:spPr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C9B4C40D-010C-48F8-7AAD-6B3D5C54D3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25264" y="3089235"/>
            <a:ext cx="1661081" cy="117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2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repeatCount="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2C0E8-5F13-31FC-8ABC-919713E5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6EF794-9915-60EB-4EE3-6EAD8FF732A5}"/>
              </a:ext>
            </a:extLst>
          </p:cNvPr>
          <p:cNvGrpSpPr/>
          <p:nvPr/>
        </p:nvGrpSpPr>
        <p:grpSpPr>
          <a:xfrm>
            <a:off x="1084762" y="2292251"/>
            <a:ext cx="10022475" cy="1052839"/>
            <a:chOff x="674280" y="3083100"/>
            <a:chExt cx="11369986" cy="119439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5DFFD39-CBAA-A888-A7E5-6B2F708D8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5557" y="3628542"/>
              <a:ext cx="11318709" cy="64895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530A8F-F54E-66D4-9EFA-83D25A41D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4280" y="3083100"/>
              <a:ext cx="5086350" cy="50509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9D1B57-96A1-6E57-FDB5-83BFDD4C4019}"/>
                </a:ext>
              </a:extLst>
            </p:cNvPr>
            <p:cNvSpPr/>
            <p:nvPr/>
          </p:nvSpPr>
          <p:spPr>
            <a:xfrm>
              <a:off x="2286000" y="3628541"/>
              <a:ext cx="4919870" cy="302739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5075F5F-33DA-281E-66B2-3D37FDA7D092}"/>
                </a:ext>
              </a:extLst>
            </p:cNvPr>
            <p:cNvSpPr/>
            <p:nvPr/>
          </p:nvSpPr>
          <p:spPr>
            <a:xfrm>
              <a:off x="8269357" y="3650429"/>
              <a:ext cx="2229678" cy="302739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0222DFE-59D4-0854-554A-465A2A8775D0}"/>
              </a:ext>
            </a:extLst>
          </p:cNvPr>
          <p:cNvGrpSpPr/>
          <p:nvPr/>
        </p:nvGrpSpPr>
        <p:grpSpPr>
          <a:xfrm>
            <a:off x="1084762" y="4537726"/>
            <a:ext cx="8909667" cy="1348194"/>
            <a:chOff x="674280" y="4704708"/>
            <a:chExt cx="10601901" cy="160426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0556D56-9A7B-06DC-1FBF-BA0E19D6F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702" y="5187135"/>
              <a:ext cx="10535479" cy="112183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40A980A-D58F-F746-63D0-50491CEDD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280" y="4704708"/>
              <a:ext cx="6745357" cy="48242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1DAFD2E-B5AF-4659-CFBE-603563920B73}"/>
                </a:ext>
              </a:extLst>
            </p:cNvPr>
            <p:cNvSpPr/>
            <p:nvPr/>
          </p:nvSpPr>
          <p:spPr>
            <a:xfrm>
              <a:off x="2516256" y="5187135"/>
              <a:ext cx="4689613" cy="302739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75E7668-2EF1-30FF-6F34-9C6AC37AFE4C}"/>
                </a:ext>
              </a:extLst>
            </p:cNvPr>
            <p:cNvSpPr/>
            <p:nvPr/>
          </p:nvSpPr>
          <p:spPr>
            <a:xfrm>
              <a:off x="1943100" y="5943865"/>
              <a:ext cx="6554857" cy="302739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C5C92304-51C1-9CAC-AF67-C0C7EC89F401}"/>
              </a:ext>
            </a:extLst>
          </p:cNvPr>
          <p:cNvSpPr txBox="1"/>
          <p:nvPr/>
        </p:nvSpPr>
        <p:spPr>
          <a:xfrm>
            <a:off x="8866356" y="6044563"/>
            <a:ext cx="2409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Ralph et al. (2022, 2023)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F735FA-ADCB-DE9A-8E3D-267F2643F38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4277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+mn-lt"/>
              </a:rPr>
              <a:t>Meeting operational needs for synthetic forecasts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F9DBE7-0720-EF43-5C99-186DA819BD15}"/>
              </a:ext>
            </a:extLst>
          </p:cNvPr>
          <p:cNvSpPr/>
          <p:nvPr/>
        </p:nvSpPr>
        <p:spPr>
          <a:xfrm>
            <a:off x="948906" y="2135818"/>
            <a:ext cx="10239554" cy="15009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8F69F8-6D04-D0AF-461C-11BF2FD3B789}"/>
              </a:ext>
            </a:extLst>
          </p:cNvPr>
          <p:cNvSpPr/>
          <p:nvPr/>
        </p:nvSpPr>
        <p:spPr>
          <a:xfrm>
            <a:off x="939677" y="4447069"/>
            <a:ext cx="10239554" cy="15009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1483B6-2B68-00BE-C196-8B5455EB80F0}"/>
              </a:ext>
            </a:extLst>
          </p:cNvPr>
          <p:cNvSpPr txBox="1"/>
          <p:nvPr/>
        </p:nvSpPr>
        <p:spPr>
          <a:xfrm>
            <a:off x="948906" y="1488898"/>
            <a:ext cx="602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Yuba-Feather Viability Assessment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42C1E5-318C-96E1-5CA8-E6B4E865DFA5}"/>
              </a:ext>
            </a:extLst>
          </p:cNvPr>
          <p:cNvSpPr txBox="1"/>
          <p:nvPr/>
        </p:nvSpPr>
        <p:spPr>
          <a:xfrm>
            <a:off x="907404" y="3890806"/>
            <a:ext cx="602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Prado Dam Viability Assessment</a:t>
            </a:r>
          </a:p>
        </p:txBody>
      </p:sp>
    </p:spTree>
    <p:extLst>
      <p:ext uri="{BB962C8B-B14F-4D97-AF65-F5344CB8AC3E}">
        <p14:creationId xmlns:p14="http://schemas.microsoft.com/office/powerpoint/2010/main" val="1852512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B19D-7947-602C-1AF0-89562A140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F007D-DCB7-1244-4156-FB840008D207}"/>
              </a:ext>
            </a:extLst>
          </p:cNvPr>
          <p:cNvSpPr txBox="1">
            <a:spLocks/>
          </p:cNvSpPr>
          <p:nvPr/>
        </p:nvSpPr>
        <p:spPr>
          <a:xfrm>
            <a:off x="279400" y="113946"/>
            <a:ext cx="11176000" cy="9572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FIRO operations setup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93CBB-F23D-2178-88A8-90ADC69876A7}"/>
              </a:ext>
            </a:extLst>
          </p:cNvPr>
          <p:cNvSpPr txBox="1"/>
          <p:nvPr/>
        </p:nvSpPr>
        <p:spPr>
          <a:xfrm>
            <a:off x="279400" y="722827"/>
            <a:ext cx="455385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Per Yuba-Feather FVA:</a:t>
            </a:r>
          </a:p>
          <a:p>
            <a:endParaRPr lang="en-US" dirty="0"/>
          </a:p>
          <a:p>
            <a:r>
              <a:rPr lang="en-US" dirty="0"/>
              <a:t>Top of Gross Pool: 		(901 ft) 	3538 TAF</a:t>
            </a:r>
          </a:p>
          <a:p>
            <a:r>
              <a:rPr lang="en-US" dirty="0"/>
              <a:t>Top of Conservation:	(848.5 ft) 	2788 TAF</a:t>
            </a:r>
          </a:p>
          <a:p>
            <a:endParaRPr lang="en-US" dirty="0"/>
          </a:p>
          <a:p>
            <a:r>
              <a:rPr lang="en-US" dirty="0"/>
              <a:t>Top of FIRO Pool**: 	(859.5 ft) 2938 TAF</a:t>
            </a:r>
          </a:p>
          <a:p>
            <a:r>
              <a:rPr lang="en-US" dirty="0"/>
              <a:t>Bottom of FIRO Pool: 	(835 ft) 	2612 TAF</a:t>
            </a:r>
          </a:p>
          <a:p>
            <a:endParaRPr lang="en-US" dirty="0"/>
          </a:p>
          <a:p>
            <a:r>
              <a:rPr lang="en-US" dirty="0"/>
              <a:t>**Note: Top of FIRO pool is an optimizable parameter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9F9BA0-5BFA-FB76-FD33-02C634027675}"/>
              </a:ext>
            </a:extLst>
          </p:cNvPr>
          <p:cNvSpPr txBox="1"/>
          <p:nvPr/>
        </p:nvSpPr>
        <p:spPr>
          <a:xfrm>
            <a:off x="279400" y="3645857"/>
            <a:ext cx="4050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EFO policy formulation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47C034-3A59-5669-C44C-F7FCF896E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488" y="393030"/>
            <a:ext cx="7208967" cy="429187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6C26B5A-66B7-9499-BFF2-F97522C62EB6}"/>
              </a:ext>
            </a:extLst>
          </p:cNvPr>
          <p:cNvCxnSpPr/>
          <p:nvPr/>
        </p:nvCxnSpPr>
        <p:spPr>
          <a:xfrm>
            <a:off x="5915608" y="559837"/>
            <a:ext cx="541176" cy="329370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6344C0-28BB-5940-8FE4-1B8944B21E34}"/>
              </a:ext>
            </a:extLst>
          </p:cNvPr>
          <p:cNvCxnSpPr>
            <a:cxnSpLocks/>
          </p:cNvCxnSpPr>
          <p:nvPr/>
        </p:nvCxnSpPr>
        <p:spPr>
          <a:xfrm flipH="1">
            <a:off x="6456784" y="3853543"/>
            <a:ext cx="2547257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92DF62B-BDC6-E43A-504B-E98AB2FF4BAD}"/>
              </a:ext>
            </a:extLst>
          </p:cNvPr>
          <p:cNvCxnSpPr>
            <a:cxnSpLocks/>
          </p:cNvCxnSpPr>
          <p:nvPr/>
        </p:nvCxnSpPr>
        <p:spPr>
          <a:xfrm flipV="1">
            <a:off x="9004041" y="559837"/>
            <a:ext cx="1866122" cy="329370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AD5FE83-D87A-78E6-A934-2E55FEBAD0B0}"/>
              </a:ext>
            </a:extLst>
          </p:cNvPr>
          <p:cNvCxnSpPr>
            <a:cxnSpLocks/>
          </p:cNvCxnSpPr>
          <p:nvPr/>
        </p:nvCxnSpPr>
        <p:spPr>
          <a:xfrm>
            <a:off x="5915608" y="559837"/>
            <a:ext cx="606490" cy="2062103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7098E0-AFEF-E2A9-1DA0-1E4A002138FF}"/>
              </a:ext>
            </a:extLst>
          </p:cNvPr>
          <p:cNvCxnSpPr>
            <a:cxnSpLocks/>
          </p:cNvCxnSpPr>
          <p:nvPr/>
        </p:nvCxnSpPr>
        <p:spPr>
          <a:xfrm>
            <a:off x="6522438" y="2596014"/>
            <a:ext cx="243754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04EA532-C5A4-07F0-E104-73B0F162A1C3}"/>
              </a:ext>
            </a:extLst>
          </p:cNvPr>
          <p:cNvCxnSpPr>
            <a:cxnSpLocks/>
          </p:cNvCxnSpPr>
          <p:nvPr/>
        </p:nvCxnSpPr>
        <p:spPr>
          <a:xfrm flipV="1">
            <a:off x="8959980" y="559837"/>
            <a:ext cx="1201937" cy="203617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75F877E-8B4F-E8B2-881F-6FF668D5D3BD}"/>
              </a:ext>
            </a:extLst>
          </p:cNvPr>
          <p:cNvCxnSpPr>
            <a:cxnSpLocks/>
          </p:cNvCxnSpPr>
          <p:nvPr/>
        </p:nvCxnSpPr>
        <p:spPr>
          <a:xfrm flipH="1">
            <a:off x="5162161" y="5016759"/>
            <a:ext cx="346788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C2B8E61-4073-C8A2-103B-179B14B4FBD7}"/>
              </a:ext>
            </a:extLst>
          </p:cNvPr>
          <p:cNvSpPr txBox="1"/>
          <p:nvPr/>
        </p:nvSpPr>
        <p:spPr>
          <a:xfrm>
            <a:off x="5645020" y="4832093"/>
            <a:ext cx="4254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Simplified representation of FIRO space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FFA7DF2-D13D-DF4C-0C7F-C00F03D0C0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51" y="4128236"/>
            <a:ext cx="4418353" cy="1954753"/>
          </a:xfrm>
          <a:prstGeom prst="rect">
            <a:avLst/>
          </a:prstGeom>
          <a:ln>
            <a:noFill/>
          </a:ln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E394261-385F-D275-BE88-29F9BBD26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382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6356C-1594-A647-2107-9A33E605C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11D24-3B80-1BDF-5E36-C0C48800001A}"/>
              </a:ext>
            </a:extLst>
          </p:cNvPr>
          <p:cNvSpPr txBox="1">
            <a:spLocks/>
          </p:cNvSpPr>
          <p:nvPr/>
        </p:nvSpPr>
        <p:spPr>
          <a:xfrm>
            <a:off x="206266" y="0"/>
            <a:ext cx="11176000" cy="770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Operational implications of improved skill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5522A3-3E93-C61A-5AE3-15D37E0EFAB2}"/>
              </a:ext>
            </a:extLst>
          </p:cNvPr>
          <p:cNvGrpSpPr/>
          <p:nvPr/>
        </p:nvGrpSpPr>
        <p:grpSpPr>
          <a:xfrm>
            <a:off x="674357" y="1460151"/>
            <a:ext cx="10160219" cy="3323232"/>
            <a:chOff x="674357" y="1683435"/>
            <a:chExt cx="10160219" cy="332323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7918E9E-37A5-60B3-C2D1-188149E6AFBE}"/>
                </a:ext>
              </a:extLst>
            </p:cNvPr>
            <p:cNvGrpSpPr/>
            <p:nvPr/>
          </p:nvGrpSpPr>
          <p:grpSpPr>
            <a:xfrm>
              <a:off x="674357" y="1683435"/>
              <a:ext cx="10160219" cy="3323232"/>
              <a:chOff x="674357" y="1683435"/>
              <a:chExt cx="10160219" cy="3323232"/>
            </a:xfrm>
          </p:grpSpPr>
          <p:pic>
            <p:nvPicPr>
              <p:cNvPr id="17" name="Picture 16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BC4E35F2-4906-450C-3E5B-0C8183B365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194" t="30974" r="775" b="37505"/>
              <a:stretch>
                <a:fillRect/>
              </a:stretch>
            </p:blipFill>
            <p:spPr>
              <a:xfrm>
                <a:off x="674357" y="1980679"/>
                <a:ext cx="6895183" cy="2535253"/>
              </a:xfrm>
              <a:prstGeom prst="rect">
                <a:avLst/>
              </a:prstGeom>
            </p:spPr>
          </p:pic>
          <p:pic>
            <p:nvPicPr>
              <p:cNvPr id="18" name="Picture 17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1F4AE6E1-2ADB-9F2C-B8BA-D27F263CF5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406" t="92552" r="563" b="1255"/>
              <a:stretch/>
            </p:blipFill>
            <p:spPr>
              <a:xfrm>
                <a:off x="769483" y="4518896"/>
                <a:ext cx="6751482" cy="487771"/>
              </a:xfrm>
              <a:prstGeom prst="rect">
                <a:avLst/>
              </a:prstGeom>
            </p:spPr>
          </p:pic>
          <p:pic>
            <p:nvPicPr>
              <p:cNvPr id="15" name="Picture 14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EF87BA41-2F90-8506-B3AF-61DCB5878F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115" t="31135" r="-780" b="37344"/>
              <a:stretch>
                <a:fillRect/>
              </a:stretch>
            </p:blipFill>
            <p:spPr>
              <a:xfrm>
                <a:off x="7569539" y="1980680"/>
                <a:ext cx="3265037" cy="2574093"/>
              </a:xfrm>
              <a:prstGeom prst="rect">
                <a:avLst/>
              </a:prstGeom>
            </p:spPr>
          </p:pic>
          <p:pic>
            <p:nvPicPr>
              <p:cNvPr id="16" name="Picture 15" descr="A collage of graphs&#10;&#10;AI-generated content may be incorrect.">
                <a:extLst>
                  <a:ext uri="{FF2B5EF4-FFF2-40B4-BE49-F238E27FC236}">
                    <a16:creationId xmlns:a16="http://schemas.microsoft.com/office/drawing/2014/main" id="{0477AC2A-FC01-99F4-9AB9-DBAC6CF149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522" t="92552" r="25812" b="1255"/>
              <a:stretch/>
            </p:blipFill>
            <p:spPr>
              <a:xfrm>
                <a:off x="7666688" y="4515932"/>
                <a:ext cx="3167888" cy="490735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AFFA9EE-3509-5300-7DC7-35114FD6DE12}"/>
                  </a:ext>
                </a:extLst>
              </p:cNvPr>
              <p:cNvSpPr txBox="1"/>
              <p:nvPr/>
            </p:nvSpPr>
            <p:spPr>
              <a:xfrm>
                <a:off x="1865874" y="1683436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0.0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46A29F2-9DF0-35E8-C62F-D83C454E8C67}"/>
                  </a:ext>
                </a:extLst>
              </p:cNvPr>
              <p:cNvSpPr txBox="1"/>
              <p:nvPr/>
            </p:nvSpPr>
            <p:spPr>
              <a:xfrm>
                <a:off x="4959915" y="1683437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0.4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22E03C0-20F3-CA1E-C6BC-65EDC9F781E0}"/>
                  </a:ext>
                </a:extLst>
              </p:cNvPr>
              <p:cNvSpPr txBox="1"/>
              <p:nvPr/>
            </p:nvSpPr>
            <p:spPr>
              <a:xfrm>
                <a:off x="8143053" y="1683435"/>
                <a:ext cx="2037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/>
                  <a:t>eCRPS</a:t>
                </a:r>
                <a:r>
                  <a:rPr lang="en-US" sz="2400" dirty="0"/>
                  <a:t>-SS: </a:t>
                </a:r>
                <a:r>
                  <a:rPr lang="en-US" sz="2400" b="1" dirty="0"/>
                  <a:t>0.8</a:t>
                </a: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78DBB3-D250-8CA5-CA86-2F15F5343DAF}"/>
                </a:ext>
              </a:extLst>
            </p:cNvPr>
            <p:cNvSpPr/>
            <p:nvPr/>
          </p:nvSpPr>
          <p:spPr>
            <a:xfrm>
              <a:off x="1568333" y="2111826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2CDF08C-CE97-A667-910A-90FB16458132}"/>
                </a:ext>
              </a:extLst>
            </p:cNvPr>
            <p:cNvSpPr/>
            <p:nvPr/>
          </p:nvSpPr>
          <p:spPr>
            <a:xfrm>
              <a:off x="4786772" y="2090994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E4F237C-1E6A-F2B3-DD54-14FD9534A099}"/>
                </a:ext>
              </a:extLst>
            </p:cNvPr>
            <p:cNvSpPr/>
            <p:nvPr/>
          </p:nvSpPr>
          <p:spPr>
            <a:xfrm>
              <a:off x="7756244" y="2090994"/>
              <a:ext cx="297712" cy="297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FDAF50FF-EA36-D52B-B572-5DD6D3F021CB}"/>
              </a:ext>
            </a:extLst>
          </p:cNvPr>
          <p:cNvSpPr/>
          <p:nvPr/>
        </p:nvSpPr>
        <p:spPr>
          <a:xfrm>
            <a:off x="4114800" y="1027686"/>
            <a:ext cx="4028254" cy="31115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B85F3-6A4A-5767-59FE-BF4700C19EEE}"/>
              </a:ext>
            </a:extLst>
          </p:cNvPr>
          <p:cNvSpPr txBox="1"/>
          <p:nvPr/>
        </p:nvSpPr>
        <p:spPr>
          <a:xfrm>
            <a:off x="1605516" y="952428"/>
            <a:ext cx="2417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Current HEFS skill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88C150-EFBD-4015-F01F-473D5DBB671B}"/>
              </a:ext>
            </a:extLst>
          </p:cNvPr>
          <p:cNvSpPr txBox="1"/>
          <p:nvPr/>
        </p:nvSpPr>
        <p:spPr>
          <a:xfrm>
            <a:off x="8213163" y="952428"/>
            <a:ext cx="2037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Improved skill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B7FBF8-C2B6-D698-6E8A-B818F004AFBC}"/>
              </a:ext>
            </a:extLst>
          </p:cNvPr>
          <p:cNvSpPr txBox="1"/>
          <p:nvPr/>
        </p:nvSpPr>
        <p:spPr>
          <a:xfrm>
            <a:off x="674357" y="4762317"/>
            <a:ext cx="88037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Under </a:t>
            </a:r>
            <a:r>
              <a:rPr lang="en-US" sz="2400" b="1" i="1" u="sng" dirty="0"/>
              <a:t>improved skill</a:t>
            </a:r>
            <a:r>
              <a:rPr lang="en-US" sz="2400" u="sng" dirty="0"/>
              <a:t>, FIRO policies: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Drawdown </a:t>
            </a:r>
            <a:r>
              <a:rPr lang="en-US" sz="2400" i="1" dirty="0"/>
              <a:t>more effectively </a:t>
            </a:r>
            <a:r>
              <a:rPr lang="en-US" sz="2400" dirty="0"/>
              <a:t>ahead of storms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smaller</a:t>
            </a:r>
            <a:r>
              <a:rPr lang="en-US" sz="2400" dirty="0"/>
              <a:t> exceedances of the FIRO space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smaller</a:t>
            </a:r>
            <a:r>
              <a:rPr lang="en-US" sz="2400" dirty="0"/>
              <a:t> spurious drawdowns post-storm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9D297D-9C14-6532-D896-5AD9B534DB80}"/>
              </a:ext>
            </a:extLst>
          </p:cNvPr>
          <p:cNvSpPr txBox="1"/>
          <p:nvPr/>
        </p:nvSpPr>
        <p:spPr>
          <a:xfrm>
            <a:off x="6707696" y="5131648"/>
            <a:ext cx="5235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Have </a:t>
            </a:r>
            <a:r>
              <a:rPr lang="en-US" sz="2400" i="1" dirty="0"/>
              <a:t>fewer</a:t>
            </a:r>
            <a:r>
              <a:rPr lang="en-US" sz="2400" dirty="0"/>
              <a:t> spills (emer. spillway use)</a:t>
            </a:r>
          </a:p>
          <a:p>
            <a:r>
              <a:rPr lang="en-US" sz="2400" dirty="0"/>
              <a:t>…and </a:t>
            </a:r>
            <a:r>
              <a:rPr lang="en-US" sz="2400" i="1" dirty="0"/>
              <a:t>reduced</a:t>
            </a:r>
            <a:r>
              <a:rPr lang="en-US" sz="2400" dirty="0"/>
              <a:t> maximum releases</a:t>
            </a:r>
          </a:p>
        </p:txBody>
      </p:sp>
    </p:spTree>
    <p:extLst>
      <p:ext uri="{BB962C8B-B14F-4D97-AF65-F5344CB8AC3E}">
        <p14:creationId xmlns:p14="http://schemas.microsoft.com/office/powerpoint/2010/main" val="4002305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DC99BC-B861-9A72-80D4-6A09A9FA8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6B128868-598D-63CC-CF47-324B432B4B32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3FD278B-3BB3-C174-C0BB-C6B4724822C9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723A041-E479-090E-C2F8-F982208A3237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3375038-7C7D-2B89-28B6-F7E64D38F2BC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3E3B9199-7322-47C0-6767-4052CE18847B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1308972-6809-B7E6-C2B5-D040CB26AAAC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A39474A8-C2E5-21B0-C7AF-F00F65FD7CA6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3CEF130-833F-040C-7954-4B29F21A453B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6B547464-221B-5B13-E6D5-8111AB309073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2F82C60-9507-72B8-77AE-287F4B7C10F0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7E96C62-C675-E4DE-4552-F1C8F09756A2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4D8AA5E-3635-B973-58B1-2BB13C094C7A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5BD891B2-EC1E-CE09-6E42-23A2447D0D73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805C9D7-8C40-92DC-F4EC-2F0406F3B557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27ADF26E-1027-6299-179A-5344ECAF84AE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A7819080-BE91-5695-AF6B-98FDF215E4CD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9B2054C-E55F-C924-29FA-E18E05CEAC00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C14CDDA5-C5EE-81F9-7F34-AE2335F4A207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F0F789FF-1B9B-4387-FEFB-7A7D06DEFC20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19B2089-C1DC-90DE-2401-69E7E6485818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CD42A4EC-DAC2-5B68-55F0-31656469FBDA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129E4E7A-5F1E-55E9-07E4-1DA43D8CBF4D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E53E56D-B50B-BF72-3EAA-AF83B723CC37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B5C2E930-C80B-ACA2-AEFD-9F45E32FC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AFA7A8AE-357C-F672-31D3-514756869546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19ECEE3-1D26-4660-82C2-CA10F494853A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D24C344-27A0-CF5E-2600-0638907C9B0E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5BAEB50-56CF-0D54-FCC0-5BC9399B4A12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Stochastic weather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934F276-B06C-D135-BA48-C7AB42E1B642}"/>
              </a:ext>
            </a:extLst>
          </p:cNvPr>
          <p:cNvSpPr/>
          <p:nvPr/>
        </p:nvSpPr>
        <p:spPr>
          <a:xfrm>
            <a:off x="4737043" y="717452"/>
            <a:ext cx="7248631" cy="573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791A105-4F8D-B475-118C-FD8997A01834}"/>
              </a:ext>
            </a:extLst>
          </p:cNvPr>
          <p:cNvSpPr/>
          <p:nvPr/>
        </p:nvSpPr>
        <p:spPr>
          <a:xfrm>
            <a:off x="558066" y="3288271"/>
            <a:ext cx="4072781" cy="2274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6AE4AD5-98CB-12B5-3717-B631FBD3C465}"/>
              </a:ext>
            </a:extLst>
          </p:cNvPr>
          <p:cNvGrpSpPr/>
          <p:nvPr/>
        </p:nvGrpSpPr>
        <p:grpSpPr>
          <a:xfrm>
            <a:off x="5372374" y="2997890"/>
            <a:ext cx="5215912" cy="3329950"/>
            <a:chOff x="4967996" y="3808676"/>
            <a:chExt cx="3966881" cy="2532542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A45F5F6-5E9A-7761-7694-AF68E840A9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7996" y="3826629"/>
              <a:ext cx="3966881" cy="251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618B552-9C9A-7EA3-939F-6C6E027E03D1}"/>
                </a:ext>
              </a:extLst>
            </p:cNvPr>
            <p:cNvSpPr/>
            <p:nvPr/>
          </p:nvSpPr>
          <p:spPr>
            <a:xfrm>
              <a:off x="5900935" y="3808676"/>
              <a:ext cx="2309116" cy="17445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959A224-86C8-DC05-F84F-49BA3F1CF734}"/>
                </a:ext>
              </a:extLst>
            </p:cNvPr>
            <p:cNvSpPr/>
            <p:nvPr/>
          </p:nvSpPr>
          <p:spPr>
            <a:xfrm>
              <a:off x="7146679" y="3824267"/>
              <a:ext cx="1444603" cy="8545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30" name="Picture 6">
            <a:extLst>
              <a:ext uri="{FF2B5EF4-FFF2-40B4-BE49-F238E27FC236}">
                <a16:creationId xmlns:a16="http://schemas.microsoft.com/office/drawing/2014/main" id="{027283F7-6BD9-11FE-F585-9D3B4099C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990" y="1407763"/>
            <a:ext cx="4275647" cy="322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0A9D825-4D5C-9B0B-ACD4-9729DB5E6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438" y="3574130"/>
            <a:ext cx="3973938" cy="14205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18A7EF3-9FF6-709E-AF69-B627B78FD6DB}"/>
              </a:ext>
            </a:extLst>
          </p:cNvPr>
          <p:cNvSpPr txBox="1"/>
          <p:nvPr/>
        </p:nvSpPr>
        <p:spPr>
          <a:xfrm>
            <a:off x="1288811" y="5077869"/>
            <a:ext cx="379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chemeClr val="bg1">
                    <a:lumMod val="50000"/>
                  </a:schemeClr>
                </a:solidFill>
              </a:rPr>
              <a:t>Najibi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 et al. (2024)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FD4C232-F0C4-331E-F8F4-BCA898CF8800}"/>
              </a:ext>
            </a:extLst>
          </p:cNvPr>
          <p:cNvSpPr/>
          <p:nvPr/>
        </p:nvSpPr>
        <p:spPr>
          <a:xfrm>
            <a:off x="9169085" y="1986527"/>
            <a:ext cx="307910" cy="2678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907E8F6-0656-62B5-522B-AE27CDC14F79}"/>
              </a:ext>
            </a:extLst>
          </p:cNvPr>
          <p:cNvSpPr txBox="1"/>
          <p:nvPr/>
        </p:nvSpPr>
        <p:spPr>
          <a:xfrm>
            <a:off x="4828452" y="1530784"/>
            <a:ext cx="2607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C00000"/>
                </a:solidFill>
              </a:rPr>
              <a:t>‘4C’ scenario</a:t>
            </a:r>
          </a:p>
          <a:p>
            <a:r>
              <a:rPr lang="en-US" b="1" dirty="0">
                <a:solidFill>
                  <a:srgbClr val="C00000"/>
                </a:solidFill>
              </a:rPr>
              <a:t>+4</a:t>
            </a:r>
            <a:r>
              <a:rPr lang="en-US" b="1" baseline="30000" dirty="0">
                <a:solidFill>
                  <a:srgbClr val="C00000"/>
                </a:solidFill>
              </a:rPr>
              <a:t>o</a:t>
            </a:r>
            <a:r>
              <a:rPr lang="en-US" b="1" dirty="0">
                <a:solidFill>
                  <a:srgbClr val="C00000"/>
                </a:solidFill>
              </a:rPr>
              <a:t>C </a:t>
            </a:r>
            <a:r>
              <a:rPr lang="en-US" dirty="0">
                <a:solidFill>
                  <a:srgbClr val="C00000"/>
                </a:solidFill>
              </a:rPr>
              <a:t>temps</a:t>
            </a:r>
          </a:p>
          <a:p>
            <a:r>
              <a:rPr lang="en-US" b="1" dirty="0">
                <a:solidFill>
                  <a:srgbClr val="C00000"/>
                </a:solidFill>
              </a:rPr>
              <a:t>+7% </a:t>
            </a:r>
            <a:r>
              <a:rPr lang="en-US" dirty="0">
                <a:solidFill>
                  <a:srgbClr val="C00000"/>
                </a:solidFill>
              </a:rPr>
              <a:t>per </a:t>
            </a:r>
            <a:r>
              <a:rPr lang="en-US" b="1" baseline="30000" dirty="0" err="1">
                <a:solidFill>
                  <a:srgbClr val="C00000"/>
                </a:solidFill>
              </a:rPr>
              <a:t>o</a:t>
            </a:r>
            <a:r>
              <a:rPr lang="en-US" b="1" dirty="0" err="1">
                <a:solidFill>
                  <a:srgbClr val="C00000"/>
                </a:solidFill>
              </a:rPr>
              <a:t>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precip</a:t>
            </a:r>
            <a:r>
              <a:rPr lang="en-US" dirty="0">
                <a:solidFill>
                  <a:srgbClr val="C00000"/>
                </a:solidFill>
              </a:rPr>
              <a:t> scaling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~+31%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precip</a:t>
            </a:r>
            <a:r>
              <a:rPr lang="en-US" dirty="0">
                <a:solidFill>
                  <a:srgbClr val="C00000"/>
                </a:solidFill>
              </a:rPr>
              <a:t> extremes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343F0CF-B616-8F67-952C-49C4152C2FC0}"/>
              </a:ext>
            </a:extLst>
          </p:cNvPr>
          <p:cNvSpPr/>
          <p:nvPr/>
        </p:nvSpPr>
        <p:spPr>
          <a:xfrm rot="17833400">
            <a:off x="8093681" y="4666415"/>
            <a:ext cx="535353" cy="5311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CD030AE-AB5F-6890-CB1E-78556B425F48}"/>
              </a:ext>
            </a:extLst>
          </p:cNvPr>
          <p:cNvSpPr txBox="1"/>
          <p:nvPr/>
        </p:nvSpPr>
        <p:spPr>
          <a:xfrm>
            <a:off x="4892711" y="973609"/>
            <a:ext cx="5309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Choose a plausible climate change scenario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3">
            <a:extLst>
              <a:ext uri="{FF2B5EF4-FFF2-40B4-BE49-F238E27FC236}">
                <a16:creationId xmlns:a16="http://schemas.microsoft.com/office/drawing/2014/main" id="{3F30ED88-6705-3F80-554C-30832BD0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5656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82870-57D2-5760-B134-A62ECA1A6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B39E49AA-13D8-25F5-739B-4E815C1C200A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1A28835-A87A-857E-7F73-A78372687F09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5604FEB-C3D2-C424-9C42-1D2ACC9B7573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73D5C3F-07FA-7146-07E4-D313485D3FEB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2E7B88B8-6354-6051-6AF4-B5A310566B04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40AE069-581F-1D5E-1CF5-B9ABA99ED372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14C7D243-6A51-2924-61ED-99BF42E28160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BDABE4E-9A37-3CC9-4D78-A686BC34324C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1A896937-A93D-1932-E995-A106AAFDA974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045E2D4-A5C0-900E-5BB0-66BA8EF465C2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682A882-0B28-8B90-05AC-3893FA48E444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DFC86D-3260-7494-FA2B-779501B77256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40FB80E2-FE2B-D103-671D-667568DAFBFC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E793668-4F39-A1B7-8B44-C2304A593B8F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34F7D1CC-C68E-F4CA-7F76-A6933B520644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9A8B7C0-3E1F-4A68-142C-97A69D497048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77F40E5-95EE-B987-113D-1A70A6D740F8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313E21C7-E364-81F1-9467-9AC804B21055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C3B2510C-E7EE-9243-8BAF-AA2B12B1A668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935295B7-EDF9-E27E-3B89-B54AD083ECC0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C2CCED12-F5DD-4DF0-756B-DEE8866EC039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15F32968-015B-B055-73B6-F4CD5779334A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FBABDE7-302A-BBAB-1BB9-BABCE496A0CF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E5150C99-D9D3-6244-D461-307672A85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DE9F58F7-B62A-C7EF-5B2F-91F4CE29208F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EBA40C9E-E5B7-FB49-5AB4-87686011962F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E469F1A-0395-BBC4-BB82-74D3929AAB01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75AC7F2-4EC2-110F-B4A2-809E08FBFC3C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 large-sample sandbox for FIRO evaluation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591F54-1CD9-BFBD-D471-9C532C54FF46}"/>
              </a:ext>
            </a:extLst>
          </p:cNvPr>
          <p:cNvSpPr/>
          <p:nvPr/>
        </p:nvSpPr>
        <p:spPr>
          <a:xfrm>
            <a:off x="4747984" y="825467"/>
            <a:ext cx="7156662" cy="5566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23975D85-C784-ED51-09EA-9489208F2EAC}"/>
              </a:ext>
            </a:extLst>
          </p:cNvPr>
          <p:cNvGrpSpPr/>
          <p:nvPr/>
        </p:nvGrpSpPr>
        <p:grpSpPr>
          <a:xfrm>
            <a:off x="5222782" y="4409369"/>
            <a:ext cx="6375498" cy="718939"/>
            <a:chOff x="5232015" y="4529258"/>
            <a:chExt cx="6375498" cy="71893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668BD23-4580-B83A-B0CD-6FE26CB0940B}"/>
                </a:ext>
              </a:extLst>
            </p:cNvPr>
            <p:cNvGrpSpPr/>
            <p:nvPr/>
          </p:nvGrpSpPr>
          <p:grpSpPr>
            <a:xfrm>
              <a:off x="5232015" y="4529258"/>
              <a:ext cx="6375498" cy="718939"/>
              <a:chOff x="5082494" y="1670180"/>
              <a:chExt cx="6375498" cy="718939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A127A4D-6564-28C0-88F0-EA2DF918208F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14FEC0B-3937-DD5C-45B4-4983193BB158}"/>
                  </a:ext>
                </a:extLst>
              </p:cNvPr>
              <p:cNvGrpSpPr/>
              <p:nvPr/>
            </p:nvGrpSpPr>
            <p:grpSpPr>
              <a:xfrm>
                <a:off x="5082494" y="1923392"/>
                <a:ext cx="6375498" cy="465727"/>
                <a:chOff x="5082494" y="1923392"/>
                <a:chExt cx="6375498" cy="465727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384D6640-9B5A-799F-5993-365FFB1F28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0BC1B5BE-67A5-613E-8F65-812FDB78E9DD}"/>
                    </a:ext>
                  </a:extLst>
                </p:cNvPr>
                <p:cNvSpPr txBox="1"/>
                <p:nvPr/>
              </p:nvSpPr>
              <p:spPr>
                <a:xfrm>
                  <a:off x="5082494" y="1923392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flow</a:t>
                  </a:r>
                </a:p>
              </p:txBody>
            </p:sp>
          </p:grp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DFA36A0-8CCA-28BA-EE83-12E3D159D86E}"/>
                </a:ext>
              </a:extLst>
            </p:cNvPr>
            <p:cNvSpPr/>
            <p:nvPr/>
          </p:nvSpPr>
          <p:spPr>
            <a:xfrm>
              <a:off x="5850294" y="4719394"/>
              <a:ext cx="5663682" cy="487496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2E9542B4-553E-80B1-1138-07F8A3B8DC55}"/>
              </a:ext>
            </a:extLst>
          </p:cNvPr>
          <p:cNvGrpSpPr/>
          <p:nvPr/>
        </p:nvGrpSpPr>
        <p:grpSpPr>
          <a:xfrm>
            <a:off x="5219398" y="5506102"/>
            <a:ext cx="6388115" cy="826814"/>
            <a:chOff x="5219398" y="5421384"/>
            <a:chExt cx="6388115" cy="82681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9ECA936-F790-FCD0-B42D-19C18D163B2E}"/>
                </a:ext>
              </a:extLst>
            </p:cNvPr>
            <p:cNvGrpSpPr/>
            <p:nvPr/>
          </p:nvGrpSpPr>
          <p:grpSpPr>
            <a:xfrm>
              <a:off x="5219398" y="5529259"/>
              <a:ext cx="6388115" cy="718939"/>
              <a:chOff x="5069877" y="1670180"/>
              <a:chExt cx="6388115" cy="718939"/>
            </a:xfrm>
          </p:grpSpPr>
          <p:cxnSp>
            <p:nvCxnSpPr>
              <p:cNvPr id="1024" name="Straight Connector 1023">
                <a:extLst>
                  <a:ext uri="{FF2B5EF4-FFF2-40B4-BE49-F238E27FC236}">
                    <a16:creationId xmlns:a16="http://schemas.microsoft.com/office/drawing/2014/main" id="{501D20A0-F0DC-9AD5-E650-8E8DF448EB12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5" name="Group 1024">
                <a:extLst>
                  <a:ext uri="{FF2B5EF4-FFF2-40B4-BE49-F238E27FC236}">
                    <a16:creationId xmlns:a16="http://schemas.microsoft.com/office/drawing/2014/main" id="{05C51078-BC4A-2212-99C6-E8E2D86B8DD4}"/>
                  </a:ext>
                </a:extLst>
              </p:cNvPr>
              <p:cNvGrpSpPr/>
              <p:nvPr/>
            </p:nvGrpSpPr>
            <p:grpSpPr>
              <a:xfrm>
                <a:off x="5069877" y="1798320"/>
                <a:ext cx="6388115" cy="590799"/>
                <a:chOff x="5069877" y="1798320"/>
                <a:chExt cx="6388115" cy="590799"/>
              </a:xfrm>
            </p:grpSpPr>
            <p:cxnSp>
              <p:nvCxnSpPr>
                <p:cNvPr id="1026" name="Straight Connector 1025">
                  <a:extLst>
                    <a:ext uri="{FF2B5EF4-FFF2-40B4-BE49-F238E27FC236}">
                      <a16:creationId xmlns:a16="http://schemas.microsoft.com/office/drawing/2014/main" id="{9EA3A53C-C864-C850-EA7C-576F1464E1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7" name="TextBox 1026">
                  <a:extLst>
                    <a:ext uri="{FF2B5EF4-FFF2-40B4-BE49-F238E27FC236}">
                      <a16:creationId xmlns:a16="http://schemas.microsoft.com/office/drawing/2014/main" id="{A3E8AE55-47F7-9F0E-30A5-1BCE26CF2E84}"/>
                    </a:ext>
                  </a:extLst>
                </p:cNvPr>
                <p:cNvSpPr txBox="1"/>
                <p:nvPr/>
              </p:nvSpPr>
              <p:spPr>
                <a:xfrm>
                  <a:off x="5069877" y="1798320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C00000"/>
                      </a:solidFill>
                    </a:rPr>
                    <a:t>flow</a:t>
                  </a:r>
                </a:p>
              </p:txBody>
            </p:sp>
          </p:grpSp>
        </p:grp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94A26B7C-BC63-C849-63E4-8C9F52989B97}"/>
                </a:ext>
              </a:extLst>
            </p:cNvPr>
            <p:cNvSpPr/>
            <p:nvPr/>
          </p:nvSpPr>
          <p:spPr>
            <a:xfrm>
              <a:off x="5943831" y="5421384"/>
              <a:ext cx="5663682" cy="804590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29DEFC7-51E6-02CE-E133-9FCE5788DF08}"/>
              </a:ext>
            </a:extLst>
          </p:cNvPr>
          <p:cNvSpPr/>
          <p:nvPr/>
        </p:nvSpPr>
        <p:spPr>
          <a:xfrm>
            <a:off x="6425668" y="5241330"/>
            <a:ext cx="4817719" cy="3769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lide Number Placeholder 3">
            <a:extLst>
              <a:ext uri="{FF2B5EF4-FFF2-40B4-BE49-F238E27FC236}">
                <a16:creationId xmlns:a16="http://schemas.microsoft.com/office/drawing/2014/main" id="{A651960E-E999-39A0-8E3A-AF395785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38</a:t>
            </a:fld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451037C-EBBD-D09A-36C7-20A4A53D5955}"/>
              </a:ext>
            </a:extLst>
          </p:cNvPr>
          <p:cNvSpPr txBox="1"/>
          <p:nvPr/>
        </p:nvSpPr>
        <p:spPr>
          <a:xfrm>
            <a:off x="6768425" y="4264802"/>
            <a:ext cx="3974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streamflow simulation (‘</a:t>
            </a:r>
            <a:r>
              <a:rPr lang="en-US" b="1" dirty="0" err="1"/>
              <a:t>swm</a:t>
            </a:r>
            <a:r>
              <a:rPr lang="en-US" dirty="0"/>
              <a:t>’)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C33D60B-F95B-12C7-3EF1-BC73A659402E}"/>
              </a:ext>
            </a:extLst>
          </p:cNvPr>
          <p:cNvSpPr txBox="1"/>
          <p:nvPr/>
        </p:nvSpPr>
        <p:spPr>
          <a:xfrm>
            <a:off x="6369226" y="5254796"/>
            <a:ext cx="5326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streamflow simulation (‘</a:t>
            </a:r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r>
              <a:rPr lang="en-US" dirty="0">
                <a:solidFill>
                  <a:srgbClr val="C00000"/>
                </a:solidFill>
              </a:rPr>
              <a:t>’)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589B7F6-4C2E-43F7-22A0-5DBB21C64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1" t="6712"/>
          <a:stretch>
            <a:fillRect/>
          </a:stretch>
        </p:blipFill>
        <p:spPr>
          <a:xfrm>
            <a:off x="5544983" y="980568"/>
            <a:ext cx="3955525" cy="32424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D50DBFB-C7A6-B91D-6D80-435E2CC731EA}"/>
              </a:ext>
            </a:extLst>
          </p:cNvPr>
          <p:cNvSpPr txBox="1"/>
          <p:nvPr/>
        </p:nvSpPr>
        <p:spPr>
          <a:xfrm>
            <a:off x="9555860" y="1586850"/>
            <a:ext cx="2304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Stochasticity</a:t>
            </a:r>
            <a:r>
              <a:rPr lang="en-US" sz="2000" dirty="0"/>
              <a:t> + </a:t>
            </a:r>
            <a:r>
              <a:rPr lang="en-US" sz="2000" b="1" dirty="0">
                <a:solidFill>
                  <a:srgbClr val="C00000"/>
                </a:solidFill>
              </a:rPr>
              <a:t>climate change </a:t>
            </a:r>
            <a:r>
              <a:rPr lang="en-US" sz="2000" dirty="0"/>
              <a:t>produces novel event sequences</a:t>
            </a:r>
          </a:p>
        </p:txBody>
      </p:sp>
    </p:spTree>
    <p:extLst>
      <p:ext uri="{BB962C8B-B14F-4D97-AF65-F5344CB8AC3E}">
        <p14:creationId xmlns:p14="http://schemas.microsoft.com/office/powerpoint/2010/main" val="1081822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F9E2B-1F9A-271A-06D6-F33E55553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DFD854B-629D-D275-79BC-FA139F12D551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4D15F0-77B1-3F4F-A0D8-AD356231950C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9DC5C29-566C-124C-FD38-5122E308E967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9557459-4D36-4995-75EB-0D4D89BFA826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9A4AAB74-5A6E-D198-2C88-07EC6E35DE2F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DBF6C8A-80A0-65CB-6F69-120A60194524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9C64328-9658-FB5A-83B5-4A33BAE25905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57DC512-6209-543E-0795-0660443A9581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9E9EE4B5-56D1-C1A0-6A0F-6CB79949852B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4DDC873-A273-8B60-5D1D-D685DB461385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AA9387-BC2C-E88B-6D97-BC878A1A9A80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BCC649A-713B-D82C-C958-2F6C684ED50C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848B4A9E-EE4E-4306-B0DF-2D4237ED83C3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ADB34D2-0F6B-AF5D-21F6-A736003695FE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C8D6658B-E8C5-3A0F-B2FE-394389245996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C986FC7-898E-5690-1558-3F1C43F13563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EBA537-DA42-4943-B274-81CFB6ABCC1D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C7FFA46F-2765-D56D-3B51-150B2E492633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77F50A77-469B-1ADD-2252-1185994235A2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AC42E997-C77A-726E-9C46-9DDD3ECA8F6C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6C1065-EC57-CF9C-2F1D-E8A6D6D92BC8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522D1738-075F-B7CC-E09F-EDC5C1436578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FE52A3B-045E-05EA-77BB-A98393EF5E49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47876430-DF8A-3352-A433-080E48B7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1A3FD658-040F-17F1-43A6-11DBFEDAF367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531C5C90-18F5-546F-2016-ED29C6A001E4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49E482C-A968-215F-153B-C79197D1322F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A1488B7-6599-8E3C-1A2D-F4B0734234C6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Stochastic weather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169343-0A58-1DE3-10CE-ED6EA18BD54B}"/>
              </a:ext>
            </a:extLst>
          </p:cNvPr>
          <p:cNvSpPr/>
          <p:nvPr/>
        </p:nvSpPr>
        <p:spPr>
          <a:xfrm>
            <a:off x="4707686" y="717452"/>
            <a:ext cx="7248631" cy="5739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9505C-6658-7209-FF87-C3903E112CFA}"/>
              </a:ext>
            </a:extLst>
          </p:cNvPr>
          <p:cNvSpPr/>
          <p:nvPr/>
        </p:nvSpPr>
        <p:spPr>
          <a:xfrm>
            <a:off x="558066" y="3288271"/>
            <a:ext cx="4072781" cy="2274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ED5FA0-1C80-CF70-CDD1-30DC82EC0B0A}"/>
              </a:ext>
            </a:extLst>
          </p:cNvPr>
          <p:cNvGrpSpPr/>
          <p:nvPr/>
        </p:nvGrpSpPr>
        <p:grpSpPr>
          <a:xfrm>
            <a:off x="5372374" y="2997890"/>
            <a:ext cx="5215912" cy="3329950"/>
            <a:chOff x="4967996" y="3808676"/>
            <a:chExt cx="3966881" cy="2532542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AF983898-BE3C-FD6E-04D3-3778645CB2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7996" y="3826629"/>
              <a:ext cx="3966881" cy="251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D8843F0-3A50-3480-E0BB-5836EB2B7C82}"/>
                </a:ext>
              </a:extLst>
            </p:cNvPr>
            <p:cNvSpPr/>
            <p:nvPr/>
          </p:nvSpPr>
          <p:spPr>
            <a:xfrm>
              <a:off x="5900935" y="3808676"/>
              <a:ext cx="2309116" cy="17445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F0E69D-C530-4F7F-F531-5BAC5ABBF98C}"/>
                </a:ext>
              </a:extLst>
            </p:cNvPr>
            <p:cNvSpPr/>
            <p:nvPr/>
          </p:nvSpPr>
          <p:spPr>
            <a:xfrm>
              <a:off x="7146679" y="3824267"/>
              <a:ext cx="1444603" cy="8545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ED78F37E-0888-3DD5-200F-419EFD3B72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438" y="3574130"/>
            <a:ext cx="3973938" cy="14205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99ED644-6EAC-8D7A-7E9C-F5ED9A3A5DEF}"/>
              </a:ext>
            </a:extLst>
          </p:cNvPr>
          <p:cNvSpPr txBox="1"/>
          <p:nvPr/>
        </p:nvSpPr>
        <p:spPr>
          <a:xfrm>
            <a:off x="1288811" y="5077869"/>
            <a:ext cx="379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chemeClr val="bg1">
                    <a:lumMod val="50000"/>
                  </a:schemeClr>
                </a:solidFill>
              </a:rPr>
              <a:t>Najibi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 et al. (2024)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314F10D1-BAA4-2A02-A0DA-85DD69F68C30}"/>
              </a:ext>
            </a:extLst>
          </p:cNvPr>
          <p:cNvSpPr/>
          <p:nvPr/>
        </p:nvSpPr>
        <p:spPr>
          <a:xfrm rot="17833400">
            <a:off x="8093681" y="4666415"/>
            <a:ext cx="535353" cy="5311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6E7F044-4ACE-9B45-ADE5-B8B689DB822B}"/>
              </a:ext>
            </a:extLst>
          </p:cNvPr>
          <p:cNvSpPr txBox="1"/>
          <p:nvPr/>
        </p:nvSpPr>
        <p:spPr>
          <a:xfrm>
            <a:off x="4892710" y="973609"/>
            <a:ext cx="66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Generate 1000-yr timeseries of </a:t>
            </a:r>
            <a:r>
              <a:rPr lang="en-US" b="1" i="1" u="sng" dirty="0"/>
              <a:t>daily</a:t>
            </a:r>
            <a:r>
              <a:rPr lang="en-US" b="1" dirty="0"/>
              <a:t> temp/</a:t>
            </a:r>
            <a:r>
              <a:rPr lang="en-US" b="1" dirty="0" err="1"/>
              <a:t>precip</a:t>
            </a:r>
            <a:r>
              <a:rPr lang="en-US" b="1" dirty="0"/>
              <a:t> forcings</a:t>
            </a:r>
            <a:endParaRPr lang="en-US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C869A26-862D-04E6-A623-CA9243977CEC}"/>
              </a:ext>
            </a:extLst>
          </p:cNvPr>
          <p:cNvGrpSpPr/>
          <p:nvPr/>
        </p:nvGrpSpPr>
        <p:grpSpPr>
          <a:xfrm>
            <a:off x="4970746" y="1551036"/>
            <a:ext cx="6524136" cy="725909"/>
            <a:chOff x="4933856" y="1663210"/>
            <a:chExt cx="6524136" cy="72590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1302081-1A4C-1A5A-11C8-0F8BD5AAFBF7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2E64207-2E3E-01C3-DE0F-1F604DFC323C}"/>
                </a:ext>
              </a:extLst>
            </p:cNvPr>
            <p:cNvGrpSpPr/>
            <p:nvPr/>
          </p:nvGrpSpPr>
          <p:grpSpPr>
            <a:xfrm>
              <a:off x="4933856" y="1663210"/>
              <a:ext cx="6524136" cy="725909"/>
              <a:chOff x="4933856" y="1663210"/>
              <a:chExt cx="6524136" cy="725909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436590D6-09EB-318D-2DC2-D00C65B8A9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49A3653-A32D-AE04-C9EB-F3AACEC8EF5B}"/>
                  </a:ext>
                </a:extLst>
              </p:cNvPr>
              <p:cNvSpPr/>
              <p:nvPr/>
            </p:nvSpPr>
            <p:spPr>
              <a:xfrm>
                <a:off x="5733661" y="1726820"/>
                <a:ext cx="5663682" cy="311748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E8461F0-3BBB-FA2D-A08C-A985C1B1C905}"/>
                  </a:ext>
                </a:extLst>
              </p:cNvPr>
              <p:cNvSpPr/>
              <p:nvPr/>
            </p:nvSpPr>
            <p:spPr>
              <a:xfrm>
                <a:off x="5710335" y="2004126"/>
                <a:ext cx="5728996" cy="360091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A5DD21B-03C1-1B9F-D9FD-75FA2F3BEE99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</a:rPr>
                  <a:t>temp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6A620E1-3D10-EF7C-D99F-DF82B86F5BBE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6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51933E1-E266-0315-4C69-5525DCD15843}"/>
              </a:ext>
            </a:extLst>
          </p:cNvPr>
          <p:cNvGrpSpPr/>
          <p:nvPr/>
        </p:nvGrpSpPr>
        <p:grpSpPr>
          <a:xfrm>
            <a:off x="4993208" y="2632798"/>
            <a:ext cx="6524136" cy="845530"/>
            <a:chOff x="4933856" y="1543589"/>
            <a:chExt cx="6524136" cy="845530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1AF652B-BB50-C65C-F390-1FB3CC7E9E1F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32A07AE-543D-3E2D-A892-47268CB14E9D}"/>
                </a:ext>
              </a:extLst>
            </p:cNvPr>
            <p:cNvGrpSpPr/>
            <p:nvPr/>
          </p:nvGrpSpPr>
          <p:grpSpPr>
            <a:xfrm>
              <a:off x="4933856" y="1543589"/>
              <a:ext cx="6524136" cy="845530"/>
              <a:chOff x="4933856" y="1543589"/>
              <a:chExt cx="6524136" cy="84553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0F59B9AE-92FA-A1E7-3D54-54E8DCD420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D4B0DCE-819B-1E2F-92FD-298BF21AA32B}"/>
                  </a:ext>
                </a:extLst>
              </p:cNvPr>
              <p:cNvSpPr/>
              <p:nvPr/>
            </p:nvSpPr>
            <p:spPr>
              <a:xfrm>
                <a:off x="5733661" y="1543589"/>
                <a:ext cx="5663682" cy="494979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524B946-5B0D-2A92-D762-C1FE94E31A1D}"/>
                  </a:ext>
                </a:extLst>
              </p:cNvPr>
              <p:cNvSpPr/>
              <p:nvPr/>
            </p:nvSpPr>
            <p:spPr>
              <a:xfrm>
                <a:off x="5710335" y="1815976"/>
                <a:ext cx="5728996" cy="548242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34FF571-EAA0-CAF7-FB5E-4D7D167D7161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FF6699"/>
                    </a:solidFill>
                  </a:rPr>
                  <a:t>temp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600F19F2-ED54-D2BD-41C5-4437CC6CE3C2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4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E73A9D7-A515-6813-54A7-0D1FC51F946E}"/>
              </a:ext>
            </a:extLst>
          </p:cNvPr>
          <p:cNvSpPr txBox="1"/>
          <p:nvPr/>
        </p:nvSpPr>
        <p:spPr>
          <a:xfrm>
            <a:off x="7531235" y="1275584"/>
            <a:ext cx="258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forcings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48F36C0-BF20-491F-C078-040A98095AB5}"/>
              </a:ext>
            </a:extLst>
          </p:cNvPr>
          <p:cNvSpPr txBox="1"/>
          <p:nvPr/>
        </p:nvSpPr>
        <p:spPr>
          <a:xfrm>
            <a:off x="7109757" y="2380359"/>
            <a:ext cx="3605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forcings</a:t>
            </a:r>
          </a:p>
        </p:txBody>
      </p:sp>
      <p:sp>
        <p:nvSpPr>
          <p:cNvPr id="62" name="Right Brace 61">
            <a:extLst>
              <a:ext uri="{FF2B5EF4-FFF2-40B4-BE49-F238E27FC236}">
                <a16:creationId xmlns:a16="http://schemas.microsoft.com/office/drawing/2014/main" id="{6FCD4118-56D9-37FD-3F9F-FE242ABC5516}"/>
              </a:ext>
            </a:extLst>
          </p:cNvPr>
          <p:cNvSpPr/>
          <p:nvPr/>
        </p:nvSpPr>
        <p:spPr>
          <a:xfrm rot="5400000">
            <a:off x="8512055" y="741881"/>
            <a:ext cx="208835" cy="5795174"/>
          </a:xfrm>
          <a:prstGeom prst="rightBrac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0D9B91C-93D9-9BAB-449D-65008757FA4A}"/>
              </a:ext>
            </a:extLst>
          </p:cNvPr>
          <p:cNvSpPr txBox="1"/>
          <p:nvPr/>
        </p:nvSpPr>
        <p:spPr>
          <a:xfrm>
            <a:off x="7962702" y="3706609"/>
            <a:ext cx="129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1000 yrs</a:t>
            </a:r>
          </a:p>
        </p:txBody>
      </p:sp>
      <p:sp>
        <p:nvSpPr>
          <p:cNvPr id="1024" name="Slide Number Placeholder 3">
            <a:extLst>
              <a:ext uri="{FF2B5EF4-FFF2-40B4-BE49-F238E27FC236}">
                <a16:creationId xmlns:a16="http://schemas.microsoft.com/office/drawing/2014/main" id="{FE01B3E1-0EFE-B26E-32A1-0B4547EC8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004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D1EB2-4CB0-55A9-48F0-EC47C3764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D26BF-2E4A-4555-BB45-447E76F88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z="2000" smtClean="0"/>
              <a:t>4</a:t>
            </a:fld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549A0B-B15C-37C8-AC1D-D1D16B3570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7" t="1116" b="1098"/>
          <a:stretch/>
        </p:blipFill>
        <p:spPr>
          <a:xfrm>
            <a:off x="1590502" y="1695796"/>
            <a:ext cx="9077498" cy="4372496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668B8EF0-B869-A438-79B3-455455E0EC85}"/>
              </a:ext>
            </a:extLst>
          </p:cNvPr>
          <p:cNvSpPr/>
          <p:nvPr/>
        </p:nvSpPr>
        <p:spPr>
          <a:xfrm>
            <a:off x="5566070" y="3406740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02E5599-AE87-4290-FA29-5A26318D7865}"/>
              </a:ext>
            </a:extLst>
          </p:cNvPr>
          <p:cNvSpPr/>
          <p:nvPr/>
        </p:nvSpPr>
        <p:spPr>
          <a:xfrm>
            <a:off x="6141030" y="3955350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578CD1B-AA87-570B-E588-269016DD969E}"/>
              </a:ext>
            </a:extLst>
          </p:cNvPr>
          <p:cNvSpPr/>
          <p:nvPr/>
        </p:nvSpPr>
        <p:spPr>
          <a:xfrm>
            <a:off x="6320794" y="4099437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0183698-2D8D-C420-8B9B-655EC5C198CA}"/>
              </a:ext>
            </a:extLst>
          </p:cNvPr>
          <p:cNvSpPr/>
          <p:nvPr/>
        </p:nvSpPr>
        <p:spPr>
          <a:xfrm>
            <a:off x="6018420" y="3999683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0508F25-1B5F-2512-784E-1B51FC4F1A74}"/>
              </a:ext>
            </a:extLst>
          </p:cNvPr>
          <p:cNvSpPr/>
          <p:nvPr/>
        </p:nvSpPr>
        <p:spPr>
          <a:xfrm>
            <a:off x="6924505" y="4007996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0F2004B-42BE-A3DA-DC6B-F52824E4DE3E}"/>
              </a:ext>
            </a:extLst>
          </p:cNvPr>
          <p:cNvSpPr txBox="1"/>
          <p:nvPr/>
        </p:nvSpPr>
        <p:spPr>
          <a:xfrm>
            <a:off x="5433757" y="3096096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1986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52D7E27-AB61-30A4-A0C7-9B37C72BE0F8}"/>
              </a:ext>
            </a:extLst>
          </p:cNvPr>
          <p:cNvSpPr txBox="1"/>
          <p:nvPr/>
        </p:nvSpPr>
        <p:spPr>
          <a:xfrm>
            <a:off x="5910355" y="3632668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1995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C9DDD4C-97F5-9AB6-647E-E981D35DA90C}"/>
              </a:ext>
            </a:extLst>
          </p:cNvPr>
          <p:cNvSpPr txBox="1"/>
          <p:nvPr/>
        </p:nvSpPr>
        <p:spPr>
          <a:xfrm>
            <a:off x="5570226" y="4139827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1993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D61003-E7EF-4D0F-70B2-6133CC5CEC9B}"/>
              </a:ext>
            </a:extLst>
          </p:cNvPr>
          <p:cNvSpPr txBox="1"/>
          <p:nvPr/>
        </p:nvSpPr>
        <p:spPr>
          <a:xfrm>
            <a:off x="6332915" y="3806705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1997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0D5D98-1F46-FC70-5905-516298853027}"/>
              </a:ext>
            </a:extLst>
          </p:cNvPr>
          <p:cNvSpPr txBox="1"/>
          <p:nvPr/>
        </p:nvSpPr>
        <p:spPr>
          <a:xfrm>
            <a:off x="6904757" y="3692300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2006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F51AD92-77FC-80D4-BF87-EDD6FECF9FA1}"/>
              </a:ext>
            </a:extLst>
          </p:cNvPr>
          <p:cNvSpPr/>
          <p:nvPr/>
        </p:nvSpPr>
        <p:spPr>
          <a:xfrm>
            <a:off x="5439295" y="1837113"/>
            <a:ext cx="2685010" cy="3931920"/>
          </a:xfrm>
          <a:prstGeom prst="rect">
            <a:avLst/>
          </a:prstGeom>
          <a:solidFill>
            <a:schemeClr val="accent4">
              <a:alpha val="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623F64FA-95F9-E25C-3722-DF72777EE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919" y="1893130"/>
            <a:ext cx="1239954" cy="825133"/>
          </a:xfrm>
          <a:prstGeom prst="rect">
            <a:avLst/>
          </a:prstGeom>
        </p:spPr>
      </p:pic>
      <p:pic>
        <p:nvPicPr>
          <p:cNvPr id="52" name="Picture 6" descr="The Atmosphere around Climate Models">
            <a:extLst>
              <a:ext uri="{FF2B5EF4-FFF2-40B4-BE49-F238E27FC236}">
                <a16:creationId xmlns:a16="http://schemas.microsoft.com/office/drawing/2014/main" id="{03F74AC5-DA00-06D3-6048-5D73DCB88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374" y="2036534"/>
            <a:ext cx="1021965" cy="101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7E2A8395-7EEA-E982-1EEF-A0BDEE9110F8}"/>
              </a:ext>
            </a:extLst>
          </p:cNvPr>
          <p:cNvSpPr txBox="1"/>
          <p:nvPr/>
        </p:nvSpPr>
        <p:spPr>
          <a:xfrm>
            <a:off x="5339545" y="1438102"/>
            <a:ext cx="2784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Hindcasts</a:t>
            </a:r>
            <a:r>
              <a:rPr lang="en-US" dirty="0"/>
              <a:t> Available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E07FF6B-4BB2-8563-C9AC-2D108FEC8D88}"/>
              </a:ext>
            </a:extLst>
          </p:cNvPr>
          <p:cNvSpPr/>
          <p:nvPr/>
        </p:nvSpPr>
        <p:spPr>
          <a:xfrm>
            <a:off x="2475807" y="1812175"/>
            <a:ext cx="2910499" cy="3931920"/>
          </a:xfrm>
          <a:prstGeom prst="rect">
            <a:avLst/>
          </a:prstGeom>
          <a:solidFill>
            <a:schemeClr val="accent2">
              <a:lumMod val="60000"/>
              <a:lumOff val="40000"/>
              <a:alpha val="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C5F5C3-435E-E0FD-B6DD-DDD973205F3B}"/>
              </a:ext>
            </a:extLst>
          </p:cNvPr>
          <p:cNvSpPr txBox="1"/>
          <p:nvPr/>
        </p:nvSpPr>
        <p:spPr>
          <a:xfrm>
            <a:off x="2475806" y="1406678"/>
            <a:ext cx="2929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Hindcasts</a:t>
            </a:r>
            <a:r>
              <a:rPr lang="en-US" dirty="0"/>
              <a:t> Unavailable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2D1AD17-74D5-7C36-7A4E-28D2042124AC}"/>
              </a:ext>
            </a:extLst>
          </p:cNvPr>
          <p:cNvSpPr/>
          <p:nvPr/>
        </p:nvSpPr>
        <p:spPr>
          <a:xfrm>
            <a:off x="8154436" y="1812175"/>
            <a:ext cx="2040636" cy="3931920"/>
          </a:xfrm>
          <a:prstGeom prst="rect">
            <a:avLst/>
          </a:prstGeom>
          <a:solidFill>
            <a:schemeClr val="accent2">
              <a:lumMod val="60000"/>
              <a:lumOff val="40000"/>
              <a:alpha val="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15827A-E005-691A-8E88-35B5D2367DF6}"/>
              </a:ext>
            </a:extLst>
          </p:cNvPr>
          <p:cNvSpPr txBox="1"/>
          <p:nvPr/>
        </p:nvSpPr>
        <p:spPr>
          <a:xfrm>
            <a:off x="8012240" y="1424676"/>
            <a:ext cx="237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‘</a:t>
            </a:r>
            <a:r>
              <a:rPr lang="en-US" dirty="0" err="1"/>
              <a:t>Hindcasts</a:t>
            </a:r>
            <a:r>
              <a:rPr lang="en-US" dirty="0"/>
              <a:t>’ Unavailable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D8E9E6D-270D-9B1D-D0FD-380454657B01}"/>
              </a:ext>
            </a:extLst>
          </p:cNvPr>
          <p:cNvSpPr/>
          <p:nvPr/>
        </p:nvSpPr>
        <p:spPr>
          <a:xfrm>
            <a:off x="2757235" y="4064651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6E9956BD-59FF-8FEA-6DB0-082745FD0328}"/>
              </a:ext>
            </a:extLst>
          </p:cNvPr>
          <p:cNvSpPr/>
          <p:nvPr/>
        </p:nvSpPr>
        <p:spPr>
          <a:xfrm>
            <a:off x="4414237" y="3730629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4DD9A89-0EFA-FA62-76AB-98724A803082}"/>
              </a:ext>
            </a:extLst>
          </p:cNvPr>
          <p:cNvSpPr/>
          <p:nvPr/>
        </p:nvSpPr>
        <p:spPr>
          <a:xfrm>
            <a:off x="4742582" y="3810002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6819CCB-B53C-1783-B981-906CB6F189EE}"/>
              </a:ext>
            </a:extLst>
          </p:cNvPr>
          <p:cNvSpPr/>
          <p:nvPr/>
        </p:nvSpPr>
        <p:spPr>
          <a:xfrm>
            <a:off x="3427798" y="3824842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A7BE76B-2745-357C-9E33-461739A1F9AA}"/>
              </a:ext>
            </a:extLst>
          </p:cNvPr>
          <p:cNvSpPr txBox="1"/>
          <p:nvPr/>
        </p:nvSpPr>
        <p:spPr>
          <a:xfrm>
            <a:off x="2740599" y="4257019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1945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0765086-B103-CB6B-6BC6-3F70B2CF26EB}"/>
              </a:ext>
            </a:extLst>
          </p:cNvPr>
          <p:cNvSpPr txBox="1"/>
          <p:nvPr/>
        </p:nvSpPr>
        <p:spPr>
          <a:xfrm>
            <a:off x="4244000" y="3448984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1970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F257BEC-B49D-76DB-3CE5-1C05F0F069A7}"/>
              </a:ext>
            </a:extLst>
          </p:cNvPr>
          <p:cNvSpPr txBox="1"/>
          <p:nvPr/>
        </p:nvSpPr>
        <p:spPr>
          <a:xfrm>
            <a:off x="4707947" y="3525583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1974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4C00608-5D13-5C28-A403-93B84BB1FA5B}"/>
              </a:ext>
            </a:extLst>
          </p:cNvPr>
          <p:cNvSpPr txBox="1"/>
          <p:nvPr/>
        </p:nvSpPr>
        <p:spPr>
          <a:xfrm>
            <a:off x="4060944" y="2218498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1964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FEF444F-296C-45BF-D43E-DA0E6C132373}"/>
              </a:ext>
            </a:extLst>
          </p:cNvPr>
          <p:cNvSpPr/>
          <p:nvPr/>
        </p:nvSpPr>
        <p:spPr>
          <a:xfrm>
            <a:off x="2518938" y="3951043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45368F-A545-8433-981C-53A607540353}"/>
              </a:ext>
            </a:extLst>
          </p:cNvPr>
          <p:cNvSpPr txBox="1"/>
          <p:nvPr/>
        </p:nvSpPr>
        <p:spPr>
          <a:xfrm>
            <a:off x="2384721" y="3687521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1943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589BD717-2323-010B-2E12-5247571C2C24}"/>
              </a:ext>
            </a:extLst>
          </p:cNvPr>
          <p:cNvSpPr/>
          <p:nvPr/>
        </p:nvSpPr>
        <p:spPr>
          <a:xfrm>
            <a:off x="3109140" y="4100671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2AF2597-DFA4-E8AA-D223-AA2EF70816F4}"/>
              </a:ext>
            </a:extLst>
          </p:cNvPr>
          <p:cNvSpPr txBox="1"/>
          <p:nvPr/>
        </p:nvSpPr>
        <p:spPr>
          <a:xfrm>
            <a:off x="3280506" y="3523527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1955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6CA93DA-210E-8A67-4DF1-DFF68C86E37A}"/>
              </a:ext>
            </a:extLst>
          </p:cNvPr>
          <p:cNvSpPr txBox="1"/>
          <p:nvPr/>
        </p:nvSpPr>
        <p:spPr>
          <a:xfrm>
            <a:off x="2942874" y="3860778"/>
            <a:ext cx="673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1950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D073A9B-B7D3-D153-0A92-2502557B37A6}"/>
              </a:ext>
            </a:extLst>
          </p:cNvPr>
          <p:cNvSpPr/>
          <p:nvPr/>
        </p:nvSpPr>
        <p:spPr>
          <a:xfrm>
            <a:off x="4076186" y="2544678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B2E7736-5376-204C-6B47-22CF555C5539}"/>
              </a:ext>
            </a:extLst>
          </p:cNvPr>
          <p:cNvCxnSpPr/>
          <p:nvPr/>
        </p:nvCxnSpPr>
        <p:spPr>
          <a:xfrm>
            <a:off x="2612967" y="1986743"/>
            <a:ext cx="57357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8D97F40-E7B4-26AB-C639-1BE4F563129E}"/>
              </a:ext>
            </a:extLst>
          </p:cNvPr>
          <p:cNvCxnSpPr/>
          <p:nvPr/>
        </p:nvCxnSpPr>
        <p:spPr>
          <a:xfrm>
            <a:off x="2607424" y="2222271"/>
            <a:ext cx="573578" cy="0"/>
          </a:xfrm>
          <a:prstGeom prst="line">
            <a:avLst/>
          </a:prstGeom>
          <a:ln w="508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6682B8E7-68DE-97EB-2D8F-42C8D3CBDE41}"/>
              </a:ext>
            </a:extLst>
          </p:cNvPr>
          <p:cNvSpPr txBox="1"/>
          <p:nvPr/>
        </p:nvSpPr>
        <p:spPr>
          <a:xfrm>
            <a:off x="3158360" y="1827834"/>
            <a:ext cx="963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observed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9E9956-52FA-BABF-E9C2-934EB0E81D55}"/>
              </a:ext>
            </a:extLst>
          </p:cNvPr>
          <p:cNvSpPr txBox="1"/>
          <p:nvPr/>
        </p:nvSpPr>
        <p:spPr>
          <a:xfrm>
            <a:off x="3136193" y="2046737"/>
            <a:ext cx="963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projected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588B224C-6EC1-7D49-7C08-6C53A58B3782}"/>
              </a:ext>
            </a:extLst>
          </p:cNvPr>
          <p:cNvSpPr/>
          <p:nvPr/>
        </p:nvSpPr>
        <p:spPr>
          <a:xfrm>
            <a:off x="9656785" y="1882430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920FAE32-D880-0346-F189-0DF38E417517}"/>
              </a:ext>
            </a:extLst>
          </p:cNvPr>
          <p:cNvSpPr/>
          <p:nvPr/>
        </p:nvSpPr>
        <p:spPr>
          <a:xfrm>
            <a:off x="9992068" y="3281739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91361EFC-2FA1-3972-2E36-ADC7AE753B88}"/>
              </a:ext>
            </a:extLst>
          </p:cNvPr>
          <p:cNvSpPr/>
          <p:nvPr/>
        </p:nvSpPr>
        <p:spPr>
          <a:xfrm>
            <a:off x="9036098" y="3614245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23713DE-5254-DF58-D0B8-91BD07671A96}"/>
              </a:ext>
            </a:extLst>
          </p:cNvPr>
          <p:cNvSpPr/>
          <p:nvPr/>
        </p:nvSpPr>
        <p:spPr>
          <a:xfrm>
            <a:off x="9742684" y="3730625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92F2192-0961-F00F-3571-83225395BD01}"/>
              </a:ext>
            </a:extLst>
          </p:cNvPr>
          <p:cNvSpPr/>
          <p:nvPr/>
        </p:nvSpPr>
        <p:spPr>
          <a:xfrm>
            <a:off x="8670343" y="3930133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144334D-36F7-2CFC-6889-622D78C297EB}"/>
              </a:ext>
            </a:extLst>
          </p:cNvPr>
          <p:cNvSpPr/>
          <p:nvPr/>
        </p:nvSpPr>
        <p:spPr>
          <a:xfrm>
            <a:off x="8163265" y="3921824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298E3B78-055B-1092-7924-D52882DB018F}"/>
              </a:ext>
            </a:extLst>
          </p:cNvPr>
          <p:cNvSpPr/>
          <p:nvPr/>
        </p:nvSpPr>
        <p:spPr>
          <a:xfrm>
            <a:off x="8365546" y="3982779"/>
            <a:ext cx="216131" cy="23275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8DFE033-DB91-F2F3-1BE4-634F0B510974}"/>
              </a:ext>
            </a:extLst>
          </p:cNvPr>
          <p:cNvSpPr txBox="1"/>
          <p:nvPr/>
        </p:nvSpPr>
        <p:spPr>
          <a:xfrm>
            <a:off x="2475806" y="6098611"/>
            <a:ext cx="7732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Year</a:t>
            </a:r>
          </a:p>
        </p:txBody>
      </p:sp>
      <p:sp>
        <p:nvSpPr>
          <p:cNvPr id="91" name="Title 1">
            <a:extLst>
              <a:ext uri="{FF2B5EF4-FFF2-40B4-BE49-F238E27FC236}">
                <a16:creationId xmlns:a16="http://schemas.microsoft.com/office/drawing/2014/main" id="{D4EDFEE8-F9BA-2114-00F6-7287FF82061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4277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+mn-lt"/>
              </a:rPr>
              <a:t>Hindcast challenges</a:t>
            </a:r>
          </a:p>
        </p:txBody>
      </p:sp>
    </p:spTree>
    <p:extLst>
      <p:ext uri="{BB962C8B-B14F-4D97-AF65-F5344CB8AC3E}">
        <p14:creationId xmlns:p14="http://schemas.microsoft.com/office/powerpoint/2010/main" val="351238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 animBg="1"/>
      <p:bldP spid="67" grpId="0"/>
      <p:bldP spid="68" grpId="0" animBg="1"/>
      <p:bldP spid="69" grpId="0"/>
      <p:bldP spid="70" grpId="0"/>
      <p:bldP spid="71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8D674-7D3B-1BFE-A036-6D5D1F8F2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B342DF5-E81C-D8F4-F2B6-EBD6CD43EC75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C8A0D26-95F3-5C43-9E7F-D58FF4D9B1F8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36DBB83-19D2-6C08-E4A8-CA6A53F1EC8B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901AC14-E2A0-7A0A-E05A-EBC35BAF942E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A1BD48AF-EE96-01C5-237D-E64D2BE72F78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126B738-9FF0-24DB-B275-636F2F28CFE0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1D06CB21-B73D-69D0-2EDF-2EC0EA7A88D0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A1EC336-440E-21B6-0B70-7BA2D994DE47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2BBB6F09-A95D-4624-E6D8-3C0476D07094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E28BC8-E73D-ED01-9C7F-6ADDC029C923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FC49B24-12B7-CAC3-5689-776C7B2B1BA3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90F42D-8AE5-2A99-DEA2-B402321B028F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08165837-36BA-8ABE-4889-75B9BCA48EC6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20FCCAA-8381-8F73-D110-8396A8C4C281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F7C60C50-64C1-1EE8-B3F1-EF489998CF22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D007E98-F35E-301D-CB26-32C0A20E4474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EE1BB40-7DFC-1C36-4E61-7B571CDA3671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F230B64F-0172-5349-998F-0629CF84B88B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2A253667-B6AB-D261-6481-1D6D4AA8591B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6735601-1A7D-CCFE-5971-A9429B721590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8C67032-B11E-51CF-C134-AA3B7BC05051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C722F937-D5E9-F150-8FB6-644AADEC9F2C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8C5F71C-4515-BB3B-BB64-FD03E620DD30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B3FF7E34-1829-6D31-7FCE-8D432FB73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5F45D666-9214-A12C-1794-6A38A5193074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6C70CD52-F3C4-DDF0-9E2A-9FDCE7926926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A7C9CC0-E6D9-1762-2454-37B2F5AF68F2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DC83B7-4DA4-D0A2-6A4F-E9C7D2079AFA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Stochastic weather </a:t>
            </a:r>
            <a:r>
              <a:rPr lang="en-US" dirty="0">
                <a:sym typeface="Wingdings" panose="05000000000000000000" pitchFamily="2" charset="2"/>
              </a:rPr>
              <a:t> synthetic </a:t>
            </a:r>
            <a:r>
              <a:rPr lang="en-US" dirty="0" err="1">
                <a:sym typeface="Wingdings" panose="05000000000000000000" pitchFamily="2" charset="2"/>
              </a:rPr>
              <a:t>streamflows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1672220-8CEF-C486-D0A0-26F31FABCFF4}"/>
              </a:ext>
            </a:extLst>
          </p:cNvPr>
          <p:cNvSpPr/>
          <p:nvPr/>
        </p:nvSpPr>
        <p:spPr>
          <a:xfrm>
            <a:off x="4674760" y="774605"/>
            <a:ext cx="7186019" cy="5566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08F17F2-846E-364B-5504-D54218E86950}"/>
              </a:ext>
            </a:extLst>
          </p:cNvPr>
          <p:cNvSpPr txBox="1"/>
          <p:nvPr/>
        </p:nvSpPr>
        <p:spPr>
          <a:xfrm>
            <a:off x="4892710" y="973609"/>
            <a:ext cx="66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Run temp/</a:t>
            </a:r>
            <a:r>
              <a:rPr lang="en-US" b="1" dirty="0" err="1"/>
              <a:t>precip</a:t>
            </a:r>
            <a:r>
              <a:rPr lang="en-US" b="1" dirty="0"/>
              <a:t> forcings through hydro-model and SWM </a:t>
            </a:r>
            <a:endParaRPr lang="en-US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E1FAAFF-2546-E250-A8EA-8C8610B57579}"/>
              </a:ext>
            </a:extLst>
          </p:cNvPr>
          <p:cNvGrpSpPr/>
          <p:nvPr/>
        </p:nvGrpSpPr>
        <p:grpSpPr>
          <a:xfrm>
            <a:off x="4970746" y="1551036"/>
            <a:ext cx="6524136" cy="725909"/>
            <a:chOff x="4933856" y="1663210"/>
            <a:chExt cx="6524136" cy="72590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2E56891-9B6C-3E2F-21DC-EF48A7B02431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BD2B065-CD88-15D5-3547-587DA41AD003}"/>
                </a:ext>
              </a:extLst>
            </p:cNvPr>
            <p:cNvGrpSpPr/>
            <p:nvPr/>
          </p:nvGrpSpPr>
          <p:grpSpPr>
            <a:xfrm>
              <a:off x="4933856" y="1663210"/>
              <a:ext cx="6524136" cy="725909"/>
              <a:chOff x="4933856" y="1663210"/>
              <a:chExt cx="6524136" cy="725909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A8AAB876-86D7-6070-9F80-3693A228C7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0E7DA84-D61D-782D-555C-4D83A90CC9E4}"/>
                  </a:ext>
                </a:extLst>
              </p:cNvPr>
              <p:cNvSpPr/>
              <p:nvPr/>
            </p:nvSpPr>
            <p:spPr>
              <a:xfrm>
                <a:off x="5733661" y="1726820"/>
                <a:ext cx="5663682" cy="311748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7AC694B-6E11-5FD4-D767-724B100D3574}"/>
                  </a:ext>
                </a:extLst>
              </p:cNvPr>
              <p:cNvSpPr/>
              <p:nvPr/>
            </p:nvSpPr>
            <p:spPr>
              <a:xfrm>
                <a:off x="5710335" y="2004126"/>
                <a:ext cx="5728996" cy="360091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A5E8A39-331C-4BCA-C67B-870FFA6F22B5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</a:rPr>
                  <a:t>temp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540CEE3-97D7-B8B3-39F8-C9DCA27A957B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6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21A18BB-4232-2871-B22E-45E51DE6BA61}"/>
              </a:ext>
            </a:extLst>
          </p:cNvPr>
          <p:cNvGrpSpPr/>
          <p:nvPr/>
        </p:nvGrpSpPr>
        <p:grpSpPr>
          <a:xfrm>
            <a:off x="4993208" y="2632798"/>
            <a:ext cx="6524136" cy="845530"/>
            <a:chOff x="4933856" y="1543589"/>
            <a:chExt cx="6524136" cy="845530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A1DCF49-7381-B9E1-B2F2-F3BACE8F481F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A4488D4-F3D8-5577-0178-465E3EBD2505}"/>
                </a:ext>
              </a:extLst>
            </p:cNvPr>
            <p:cNvGrpSpPr/>
            <p:nvPr/>
          </p:nvGrpSpPr>
          <p:grpSpPr>
            <a:xfrm>
              <a:off x="4933856" y="1543589"/>
              <a:ext cx="6524136" cy="845530"/>
              <a:chOff x="4933856" y="1543589"/>
              <a:chExt cx="6524136" cy="84553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6EF066F4-67E5-55EE-A10C-31A2E3896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0B0BE94-D3CF-6B35-6CD4-EFFBB9E2339E}"/>
                  </a:ext>
                </a:extLst>
              </p:cNvPr>
              <p:cNvSpPr/>
              <p:nvPr/>
            </p:nvSpPr>
            <p:spPr>
              <a:xfrm>
                <a:off x="5733661" y="1543589"/>
                <a:ext cx="5663682" cy="494979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56A2038-1DA1-DA56-5D5E-753E964FF2FD}"/>
                  </a:ext>
                </a:extLst>
              </p:cNvPr>
              <p:cNvSpPr/>
              <p:nvPr/>
            </p:nvSpPr>
            <p:spPr>
              <a:xfrm>
                <a:off x="5710335" y="1815976"/>
                <a:ext cx="5728996" cy="548242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ECC7D9C-F992-C07E-F583-31823854A7AF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FF6699"/>
                    </a:solidFill>
                  </a:rPr>
                  <a:t>temp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E6DDB69D-78B2-295E-B67A-DDD8E4D26249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4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6B3AD726-2284-4CB5-833B-72F808209819}"/>
              </a:ext>
            </a:extLst>
          </p:cNvPr>
          <p:cNvSpPr txBox="1"/>
          <p:nvPr/>
        </p:nvSpPr>
        <p:spPr>
          <a:xfrm>
            <a:off x="7531235" y="1275584"/>
            <a:ext cx="258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forcings</a:t>
            </a:r>
          </a:p>
        </p:txBody>
      </p:sp>
      <p:pic>
        <p:nvPicPr>
          <p:cNvPr id="32" name="Picture 10" descr="See the source image">
            <a:extLst>
              <a:ext uri="{FF2B5EF4-FFF2-40B4-BE49-F238E27FC236}">
                <a16:creationId xmlns:a16="http://schemas.microsoft.com/office/drawing/2014/main" id="{A388E173-6F85-409B-0704-959FE92AF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932" y="4145309"/>
            <a:ext cx="2209617" cy="1738693"/>
          </a:xfrm>
          <a:prstGeom prst="rect">
            <a:avLst/>
          </a:prstGeom>
          <a:noFill/>
          <a:ln w="508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770643F-454B-D558-B9CC-D2688E7E1B4B}"/>
              </a:ext>
            </a:extLst>
          </p:cNvPr>
          <p:cNvSpPr txBox="1"/>
          <p:nvPr/>
        </p:nvSpPr>
        <p:spPr>
          <a:xfrm>
            <a:off x="5811704" y="3721050"/>
            <a:ext cx="1505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</a:rPr>
              <a:t>SAC-SMA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4613D0B-981F-6BB7-7FC4-96CFB5665939}"/>
              </a:ext>
            </a:extLst>
          </p:cNvPr>
          <p:cNvGrpSpPr/>
          <p:nvPr/>
        </p:nvGrpSpPr>
        <p:grpSpPr>
          <a:xfrm>
            <a:off x="7478666" y="3959708"/>
            <a:ext cx="4072631" cy="2008329"/>
            <a:chOff x="3936813" y="4713557"/>
            <a:chExt cx="4303039" cy="2097457"/>
          </a:xfrm>
        </p:grpSpPr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B9D0BF2F-E45B-4954-DBB4-58308BABA5A2}"/>
                </a:ext>
              </a:extLst>
            </p:cNvPr>
            <p:cNvGrpSpPr/>
            <p:nvPr/>
          </p:nvGrpSpPr>
          <p:grpSpPr>
            <a:xfrm>
              <a:off x="3936813" y="4713557"/>
              <a:ext cx="2683704" cy="2097457"/>
              <a:chOff x="4939738" y="4575041"/>
              <a:chExt cx="2683704" cy="2097457"/>
            </a:xfrm>
          </p:grpSpPr>
          <p:grpSp>
            <p:nvGrpSpPr>
              <p:cNvPr id="1036" name="Group 1035">
                <a:extLst>
                  <a:ext uri="{FF2B5EF4-FFF2-40B4-BE49-F238E27FC236}">
                    <a16:creationId xmlns:a16="http://schemas.microsoft.com/office/drawing/2014/main" id="{D3C5C361-0681-1ECB-2B93-9751A8D709D5}"/>
                  </a:ext>
                </a:extLst>
              </p:cNvPr>
              <p:cNvGrpSpPr/>
              <p:nvPr/>
            </p:nvGrpSpPr>
            <p:grpSpPr>
              <a:xfrm>
                <a:off x="5713772" y="4859100"/>
                <a:ext cx="1142793" cy="697200"/>
                <a:chOff x="4982762" y="1652629"/>
                <a:chExt cx="908862" cy="697200"/>
              </a:xfrm>
            </p:grpSpPr>
            <p:sp>
              <p:nvSpPr>
                <p:cNvPr id="1046" name="Rectangle 1045">
                  <a:extLst>
                    <a:ext uri="{FF2B5EF4-FFF2-40B4-BE49-F238E27FC236}">
                      <a16:creationId xmlns:a16="http://schemas.microsoft.com/office/drawing/2014/main" id="{C63CD1ED-C3F8-4644-AF23-1CC1C5EE5E94}"/>
                    </a:ext>
                  </a:extLst>
                </p:cNvPr>
                <p:cNvSpPr/>
                <p:nvPr/>
              </p:nvSpPr>
              <p:spPr>
                <a:xfrm>
                  <a:off x="4982762" y="1652629"/>
                  <a:ext cx="908862" cy="6972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7" name="Freeform 37">
                  <a:extLst>
                    <a:ext uri="{FF2B5EF4-FFF2-40B4-BE49-F238E27FC236}">
                      <a16:creationId xmlns:a16="http://schemas.microsoft.com/office/drawing/2014/main" id="{11D23F95-62C5-8AF1-CBBD-EBC0185F86F5}"/>
                    </a:ext>
                  </a:extLst>
                </p:cNvPr>
                <p:cNvSpPr/>
                <p:nvPr/>
              </p:nvSpPr>
              <p:spPr>
                <a:xfrm>
                  <a:off x="4982762" y="1794984"/>
                  <a:ext cx="870209" cy="361652"/>
                </a:xfrm>
                <a:custGeom>
                  <a:avLst/>
                  <a:gdLst>
                    <a:gd name="connsiteX0" fmla="*/ 0 w 998621"/>
                    <a:gd name="connsiteY0" fmla="*/ 168442 h 360947"/>
                    <a:gd name="connsiteX1" fmla="*/ 96253 w 998621"/>
                    <a:gd name="connsiteY1" fmla="*/ 60158 h 360947"/>
                    <a:gd name="connsiteX2" fmla="*/ 168442 w 998621"/>
                    <a:gd name="connsiteY2" fmla="*/ 360947 h 360947"/>
                    <a:gd name="connsiteX3" fmla="*/ 276727 w 998621"/>
                    <a:gd name="connsiteY3" fmla="*/ 156410 h 360947"/>
                    <a:gd name="connsiteX4" fmla="*/ 360948 w 998621"/>
                    <a:gd name="connsiteY4" fmla="*/ 324852 h 360947"/>
                    <a:gd name="connsiteX5" fmla="*/ 457200 w 998621"/>
                    <a:gd name="connsiteY5" fmla="*/ 72189 h 360947"/>
                    <a:gd name="connsiteX6" fmla="*/ 529390 w 998621"/>
                    <a:gd name="connsiteY6" fmla="*/ 276726 h 360947"/>
                    <a:gd name="connsiteX7" fmla="*/ 709863 w 998621"/>
                    <a:gd name="connsiteY7" fmla="*/ 84221 h 360947"/>
                    <a:gd name="connsiteX8" fmla="*/ 818148 w 998621"/>
                    <a:gd name="connsiteY8" fmla="*/ 348915 h 360947"/>
                    <a:gd name="connsiteX9" fmla="*/ 914400 w 998621"/>
                    <a:gd name="connsiteY9" fmla="*/ 0 h 360947"/>
                    <a:gd name="connsiteX10" fmla="*/ 962527 w 998621"/>
                    <a:gd name="connsiteY10" fmla="*/ 216568 h 360947"/>
                    <a:gd name="connsiteX11" fmla="*/ 998621 w 998621"/>
                    <a:gd name="connsiteY11" fmla="*/ 240631 h 360947"/>
                    <a:gd name="connsiteX12" fmla="*/ 962527 w 998621"/>
                    <a:gd name="connsiteY12" fmla="*/ 228600 h 36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8621" h="360947">
                      <a:moveTo>
                        <a:pt x="0" y="168442"/>
                      </a:moveTo>
                      <a:lnTo>
                        <a:pt x="96253" y="60158"/>
                      </a:lnTo>
                      <a:lnTo>
                        <a:pt x="168442" y="360947"/>
                      </a:lnTo>
                      <a:lnTo>
                        <a:pt x="276727" y="156410"/>
                      </a:lnTo>
                      <a:lnTo>
                        <a:pt x="360948" y="324852"/>
                      </a:lnTo>
                      <a:lnTo>
                        <a:pt x="457200" y="72189"/>
                      </a:lnTo>
                      <a:lnTo>
                        <a:pt x="529390" y="276726"/>
                      </a:lnTo>
                      <a:lnTo>
                        <a:pt x="709863" y="84221"/>
                      </a:lnTo>
                      <a:lnTo>
                        <a:pt x="818148" y="348915"/>
                      </a:lnTo>
                      <a:lnTo>
                        <a:pt x="914400" y="0"/>
                      </a:lnTo>
                      <a:lnTo>
                        <a:pt x="962527" y="216568"/>
                      </a:lnTo>
                      <a:lnTo>
                        <a:pt x="998621" y="240631"/>
                      </a:lnTo>
                      <a:lnTo>
                        <a:pt x="962527" y="228600"/>
                      </a:lnTo>
                    </a:path>
                  </a:pathLst>
                </a:cu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37" name="Rectangle 1036">
                <a:extLst>
                  <a:ext uri="{FF2B5EF4-FFF2-40B4-BE49-F238E27FC236}">
                    <a16:creationId xmlns:a16="http://schemas.microsoft.com/office/drawing/2014/main" id="{92C821AC-EC5C-4FDA-CB5B-FD0E47513EF0}"/>
                  </a:ext>
                </a:extLst>
              </p:cNvPr>
              <p:cNvSpPr/>
              <p:nvPr/>
            </p:nvSpPr>
            <p:spPr>
              <a:xfrm>
                <a:off x="5694444" y="5975298"/>
                <a:ext cx="1181448" cy="697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38" name="Curved Connector 28">
                <a:extLst>
                  <a:ext uri="{FF2B5EF4-FFF2-40B4-BE49-F238E27FC236}">
                    <a16:creationId xmlns:a16="http://schemas.microsoft.com/office/drawing/2014/main" id="{907FAF72-4E9A-2726-9C51-FDFC2699E9DC}"/>
                  </a:ext>
                </a:extLst>
              </p:cNvPr>
              <p:cNvCxnSpPr/>
              <p:nvPr/>
            </p:nvCxnSpPr>
            <p:spPr>
              <a:xfrm flipV="1">
                <a:off x="5678046" y="6167921"/>
                <a:ext cx="1178522" cy="308893"/>
              </a:xfrm>
              <a:prstGeom prst="curvedConnector3">
                <a:avLst>
                  <a:gd name="adj1" fmla="val 50000"/>
                </a:avLst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9" name="Oval 1038">
                <a:extLst>
                  <a:ext uri="{FF2B5EF4-FFF2-40B4-BE49-F238E27FC236}">
                    <a16:creationId xmlns:a16="http://schemas.microsoft.com/office/drawing/2014/main" id="{7C844E00-393F-58AF-716E-5DA837B7C43E}"/>
                  </a:ext>
                </a:extLst>
              </p:cNvPr>
              <p:cNvSpPr/>
              <p:nvPr/>
            </p:nvSpPr>
            <p:spPr>
              <a:xfrm>
                <a:off x="6975973" y="5465250"/>
                <a:ext cx="647469" cy="59689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dirty="0">
                    <a:solidFill>
                      <a:schemeClr val="tx1"/>
                    </a:solidFill>
                  </a:rPr>
                  <a:t>+</a:t>
                </a:r>
              </a:p>
            </p:txBody>
          </p:sp>
          <p:cxnSp>
            <p:nvCxnSpPr>
              <p:cNvPr id="1040" name="Straight Arrow Connector 1039">
                <a:extLst>
                  <a:ext uri="{FF2B5EF4-FFF2-40B4-BE49-F238E27FC236}">
                    <a16:creationId xmlns:a16="http://schemas.microsoft.com/office/drawing/2014/main" id="{C8A3063D-29FC-6D63-4346-149D82114849}"/>
                  </a:ext>
                </a:extLst>
              </p:cNvPr>
              <p:cNvCxnSpPr>
                <a:cxnSpLocks/>
                <a:endCxn id="1046" idx="1"/>
              </p:cNvCxnSpPr>
              <p:nvPr/>
            </p:nvCxnSpPr>
            <p:spPr>
              <a:xfrm flipV="1">
                <a:off x="4939738" y="5207700"/>
                <a:ext cx="774034" cy="48442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1" name="Straight Arrow Connector 1040">
                <a:extLst>
                  <a:ext uri="{FF2B5EF4-FFF2-40B4-BE49-F238E27FC236}">
                    <a16:creationId xmlns:a16="http://schemas.microsoft.com/office/drawing/2014/main" id="{6491064E-C91E-184D-7E70-15AA9036C79F}"/>
                  </a:ext>
                </a:extLst>
              </p:cNvPr>
              <p:cNvCxnSpPr>
                <a:cxnSpLocks/>
                <a:endCxn id="1037" idx="1"/>
              </p:cNvCxnSpPr>
              <p:nvPr/>
            </p:nvCxnSpPr>
            <p:spPr>
              <a:xfrm>
                <a:off x="4939738" y="5692123"/>
                <a:ext cx="754706" cy="631775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2" name="Curved Connector 32">
                <a:extLst>
                  <a:ext uri="{FF2B5EF4-FFF2-40B4-BE49-F238E27FC236}">
                    <a16:creationId xmlns:a16="http://schemas.microsoft.com/office/drawing/2014/main" id="{B2B1E345-C80C-B44F-AB54-25B12179B9C0}"/>
                  </a:ext>
                </a:extLst>
              </p:cNvPr>
              <p:cNvCxnSpPr>
                <a:stCxn id="1046" idx="3"/>
                <a:endCxn id="1039" idx="0"/>
              </p:cNvCxnSpPr>
              <p:nvPr/>
            </p:nvCxnSpPr>
            <p:spPr>
              <a:xfrm>
                <a:off x="6856565" y="5207700"/>
                <a:ext cx="443142" cy="257550"/>
              </a:xfrm>
              <a:prstGeom prst="curvedConnector2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3" name="Curved Connector 33">
                <a:extLst>
                  <a:ext uri="{FF2B5EF4-FFF2-40B4-BE49-F238E27FC236}">
                    <a16:creationId xmlns:a16="http://schemas.microsoft.com/office/drawing/2014/main" id="{264E3552-4E1B-3C35-35A2-2B15E142A1E0}"/>
                  </a:ext>
                </a:extLst>
              </p:cNvPr>
              <p:cNvCxnSpPr>
                <a:stCxn id="1037" idx="3"/>
                <a:endCxn id="1039" idx="4"/>
              </p:cNvCxnSpPr>
              <p:nvPr/>
            </p:nvCxnSpPr>
            <p:spPr>
              <a:xfrm flipV="1">
                <a:off x="6875892" y="6062140"/>
                <a:ext cx="423815" cy="261758"/>
              </a:xfrm>
              <a:prstGeom prst="curvedConnector2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4" name="TextBox 1043">
                <a:extLst>
                  <a:ext uri="{FF2B5EF4-FFF2-40B4-BE49-F238E27FC236}">
                    <a16:creationId xmlns:a16="http://schemas.microsoft.com/office/drawing/2014/main" id="{C6542E2A-B593-8D13-5FEC-016BC48CB13E}"/>
                  </a:ext>
                </a:extLst>
              </p:cNvPr>
              <p:cNvSpPr txBox="1"/>
              <p:nvPr/>
            </p:nvSpPr>
            <p:spPr>
              <a:xfrm>
                <a:off x="5609822" y="4575041"/>
                <a:ext cx="1341774" cy="353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Uncertainty</a:t>
                </a:r>
              </a:p>
            </p:txBody>
          </p:sp>
          <p:sp>
            <p:nvSpPr>
              <p:cNvPr id="1045" name="TextBox 1044">
                <a:extLst>
                  <a:ext uri="{FF2B5EF4-FFF2-40B4-BE49-F238E27FC236}">
                    <a16:creationId xmlns:a16="http://schemas.microsoft.com/office/drawing/2014/main" id="{BDBA6B94-97A6-7243-2FCD-F8EBDA1BBBEE}"/>
                  </a:ext>
                </a:extLst>
              </p:cNvPr>
              <p:cNvSpPr txBox="1"/>
              <p:nvPr/>
            </p:nvSpPr>
            <p:spPr>
              <a:xfrm>
                <a:off x="5618408" y="5672203"/>
                <a:ext cx="1281529" cy="353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Simulation</a:t>
                </a:r>
              </a:p>
            </p:txBody>
          </p:sp>
        </p:grpSp>
        <p:sp>
          <p:nvSpPr>
            <p:cNvPr id="1033" name="Oval 1032">
              <a:extLst>
                <a:ext uri="{FF2B5EF4-FFF2-40B4-BE49-F238E27FC236}">
                  <a16:creationId xmlns:a16="http://schemas.microsoft.com/office/drawing/2014/main" id="{82A0C4FA-E928-1936-7440-498760A9140C}"/>
                </a:ext>
              </a:extLst>
            </p:cNvPr>
            <p:cNvSpPr/>
            <p:nvPr/>
          </p:nvSpPr>
          <p:spPr>
            <a:xfrm>
              <a:off x="7054415" y="5555170"/>
              <a:ext cx="1185437" cy="867876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SWM</a:t>
              </a:r>
            </a:p>
          </p:txBody>
        </p:sp>
        <p:cxnSp>
          <p:nvCxnSpPr>
            <p:cNvPr id="1034" name="Straight Arrow Connector 1033">
              <a:extLst>
                <a:ext uri="{FF2B5EF4-FFF2-40B4-BE49-F238E27FC236}">
                  <a16:creationId xmlns:a16="http://schemas.microsoft.com/office/drawing/2014/main" id="{759BC7F7-3A36-B017-40DC-A80F639AB765}"/>
                </a:ext>
              </a:extLst>
            </p:cNvPr>
            <p:cNvCxnSpPr>
              <a:stCxn id="1039" idx="6"/>
            </p:cNvCxnSpPr>
            <p:nvPr/>
          </p:nvCxnSpPr>
          <p:spPr>
            <a:xfrm>
              <a:off x="6620517" y="5902211"/>
              <a:ext cx="42853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1" name="Connector: Curved 1050">
            <a:extLst>
              <a:ext uri="{FF2B5EF4-FFF2-40B4-BE49-F238E27FC236}">
                <a16:creationId xmlns:a16="http://schemas.microsoft.com/office/drawing/2014/main" id="{9E5157E4-7097-9E3E-C15E-96DD51E780C6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4987073" y="1735702"/>
            <a:ext cx="182017" cy="3278954"/>
          </a:xfrm>
          <a:prstGeom prst="curvedConnector3">
            <a:avLst>
              <a:gd name="adj1" fmla="val -125593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Connector: Curved 1052">
            <a:extLst>
              <a:ext uri="{FF2B5EF4-FFF2-40B4-BE49-F238E27FC236}">
                <a16:creationId xmlns:a16="http://schemas.microsoft.com/office/drawing/2014/main" id="{AD5BFE88-7849-B20E-D9DA-3B5A91B18A7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5018179" y="3112600"/>
            <a:ext cx="159555" cy="2077571"/>
          </a:xfrm>
          <a:prstGeom prst="curvedConnector3">
            <a:avLst>
              <a:gd name="adj1" fmla="val -143273"/>
            </a:avLst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8" name="TextBox 1057">
            <a:extLst>
              <a:ext uri="{FF2B5EF4-FFF2-40B4-BE49-F238E27FC236}">
                <a16:creationId xmlns:a16="http://schemas.microsoft.com/office/drawing/2014/main" id="{08999516-4184-229D-1273-0091A1015CB3}"/>
              </a:ext>
            </a:extLst>
          </p:cNvPr>
          <p:cNvSpPr txBox="1"/>
          <p:nvPr/>
        </p:nvSpPr>
        <p:spPr>
          <a:xfrm>
            <a:off x="8172309" y="3635601"/>
            <a:ext cx="353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6">
                    <a:lumMod val="75000"/>
                  </a:schemeClr>
                </a:solidFill>
              </a:rPr>
              <a:t>Stochastic Watershed Model (SWM)</a:t>
            </a:r>
          </a:p>
        </p:txBody>
      </p:sp>
      <p:sp>
        <p:nvSpPr>
          <p:cNvPr id="1059" name="Slide Number Placeholder 3">
            <a:extLst>
              <a:ext uri="{FF2B5EF4-FFF2-40B4-BE49-F238E27FC236}">
                <a16:creationId xmlns:a16="http://schemas.microsoft.com/office/drawing/2014/main" id="{41549137-D5E5-E9DE-D639-59A13D8B1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40</a:t>
            </a:fld>
            <a:endParaRPr lang="en-US" dirty="0"/>
          </a:p>
        </p:txBody>
      </p:sp>
      <p:sp>
        <p:nvSpPr>
          <p:cNvPr id="1060" name="TextBox 1059">
            <a:extLst>
              <a:ext uri="{FF2B5EF4-FFF2-40B4-BE49-F238E27FC236}">
                <a16:creationId xmlns:a16="http://schemas.microsoft.com/office/drawing/2014/main" id="{5D3EC6B3-D0BE-3C8E-C737-8958C3ED02EE}"/>
              </a:ext>
            </a:extLst>
          </p:cNvPr>
          <p:cNvSpPr txBox="1"/>
          <p:nvPr/>
        </p:nvSpPr>
        <p:spPr>
          <a:xfrm>
            <a:off x="7109757" y="2380359"/>
            <a:ext cx="3605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forcings</a:t>
            </a:r>
          </a:p>
        </p:txBody>
      </p:sp>
    </p:spTree>
    <p:extLst>
      <p:ext uri="{BB962C8B-B14F-4D97-AF65-F5344CB8AC3E}">
        <p14:creationId xmlns:p14="http://schemas.microsoft.com/office/powerpoint/2010/main" val="39802407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69D01-0F9E-AF31-434D-B5ED002BF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94F9700E-D5E7-467F-826F-04D119B5B581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4B31B16-8A56-796C-F09D-434D30E738A6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A66113-D5F7-51D4-097C-ED06A00AB340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03B8393-3E45-2677-E9FB-F748F4689CA0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702D023B-1F79-BFF8-CA8E-66AFF648216A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D58623C-99C3-F090-DC26-6063478FC75E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EFE8F75-0431-939C-0CC4-E2C4497B0870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7A342D4-33E4-C0C7-5B6F-41821E9562BC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BDDCC2EE-03B7-EDB2-EAED-033B2386E77E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6945D7B-66C6-6B2D-3CC0-0E98CD968009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8ABE2D8-110B-BCA6-2F9E-E36C3D99C7B4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12B7F81-6918-82B9-076D-0D7B904F966A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AB0AC61D-405D-A225-84E3-71DF55F6745B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8E506E9-660E-8B5A-363E-9E54DD3A9511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16B53006-FC40-0EC7-4E50-D2C63047BBD9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2A607C0B-D8CB-E810-F802-D84EB8037FA8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513A722-2693-916B-E50C-F815C006E5D7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B1230779-451A-1043-719F-DADED6B6E140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AE186FD3-589F-087B-7F7C-1BCB16A45E7E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DF89E5-91E3-5B29-970D-341F8E033BE7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B049B82-0BCE-01C4-8E6C-8A7BB693B83E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D61FB440-6EC4-0046-18A7-9592910524BE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F212B36-372B-CB77-2045-C7F46C0D4F01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451846E4-D66D-38BF-62DA-4399796B0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9E30D7F7-ABBC-AC9F-05F7-F65329D78578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3435BAEA-45B8-C558-E9C8-EBD83B0B53B2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041E8AB-545D-23E6-3435-10330AE6A1B5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D79D631-3699-514F-3225-764996D87EB7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Stochastic weather </a:t>
            </a:r>
            <a:r>
              <a:rPr lang="en-US" dirty="0">
                <a:sym typeface="Wingdings" panose="05000000000000000000" pitchFamily="2" charset="2"/>
              </a:rPr>
              <a:t> synthetic </a:t>
            </a:r>
            <a:r>
              <a:rPr lang="en-US" dirty="0" err="1">
                <a:sym typeface="Wingdings" panose="05000000000000000000" pitchFamily="2" charset="2"/>
              </a:rPr>
              <a:t>streamflows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BD20400-EA20-F157-78A4-FBC5D9C80235}"/>
              </a:ext>
            </a:extLst>
          </p:cNvPr>
          <p:cNvSpPr/>
          <p:nvPr/>
        </p:nvSpPr>
        <p:spPr>
          <a:xfrm>
            <a:off x="4747984" y="825467"/>
            <a:ext cx="7156662" cy="5566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9B5D43D-63D9-48B1-0B4E-2CD0E1F5BF0C}"/>
              </a:ext>
            </a:extLst>
          </p:cNvPr>
          <p:cNvGrpSpPr/>
          <p:nvPr/>
        </p:nvGrpSpPr>
        <p:grpSpPr>
          <a:xfrm>
            <a:off x="4970746" y="1551036"/>
            <a:ext cx="6524136" cy="725909"/>
            <a:chOff x="4933856" y="1663210"/>
            <a:chExt cx="6524136" cy="72590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3F4FC54-CD91-9280-8B67-08560E450EE4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C18C0F1-493F-C584-BFCC-DDD3FE5F2ABE}"/>
                </a:ext>
              </a:extLst>
            </p:cNvPr>
            <p:cNvGrpSpPr/>
            <p:nvPr/>
          </p:nvGrpSpPr>
          <p:grpSpPr>
            <a:xfrm>
              <a:off x="4933856" y="1663210"/>
              <a:ext cx="6524136" cy="725909"/>
              <a:chOff x="4933856" y="1663210"/>
              <a:chExt cx="6524136" cy="725909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2DA76C32-D35D-90C5-B648-CE6E68F17A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2EA46F5-F198-513F-F9B5-E6E68E17915E}"/>
                  </a:ext>
                </a:extLst>
              </p:cNvPr>
              <p:cNvSpPr/>
              <p:nvPr/>
            </p:nvSpPr>
            <p:spPr>
              <a:xfrm>
                <a:off x="5733661" y="1726820"/>
                <a:ext cx="5663682" cy="311748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BD3F63B-29C5-EC49-59A5-633E454B5595}"/>
                  </a:ext>
                </a:extLst>
              </p:cNvPr>
              <p:cNvSpPr/>
              <p:nvPr/>
            </p:nvSpPr>
            <p:spPr>
              <a:xfrm>
                <a:off x="5710335" y="2004126"/>
                <a:ext cx="5728996" cy="360091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D136AEA-BA23-4D95-2C88-7AA80BCD53C8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70C0"/>
                    </a:solidFill>
                  </a:rPr>
                  <a:t>temp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22A78A1-83BA-92F4-7185-C6B5F10EB077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6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DAE691E-8A84-33ED-EF61-C72D6B8EDF10}"/>
              </a:ext>
            </a:extLst>
          </p:cNvPr>
          <p:cNvGrpSpPr/>
          <p:nvPr/>
        </p:nvGrpSpPr>
        <p:grpSpPr>
          <a:xfrm>
            <a:off x="4993208" y="2632798"/>
            <a:ext cx="6524136" cy="845530"/>
            <a:chOff x="4933856" y="1543589"/>
            <a:chExt cx="6524136" cy="845530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6BD27CD-0B7F-5DB2-9D8C-4593DC8FAF48}"/>
                </a:ext>
              </a:extLst>
            </p:cNvPr>
            <p:cNvCxnSpPr/>
            <p:nvPr/>
          </p:nvCxnSpPr>
          <p:spPr>
            <a:xfrm>
              <a:off x="5673012" y="1670180"/>
              <a:ext cx="0" cy="718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72CE368-EED3-91CE-743A-E4AB05909AEC}"/>
                </a:ext>
              </a:extLst>
            </p:cNvPr>
            <p:cNvGrpSpPr/>
            <p:nvPr/>
          </p:nvGrpSpPr>
          <p:grpSpPr>
            <a:xfrm>
              <a:off x="4933856" y="1543589"/>
              <a:ext cx="6524136" cy="845530"/>
              <a:chOff x="4933856" y="1543589"/>
              <a:chExt cx="6524136" cy="84553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E061A625-6653-010C-2E21-7170D7B700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3012" y="2389119"/>
                <a:ext cx="5784980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96BC057-1B32-36E6-D84F-322B79F4F978}"/>
                  </a:ext>
                </a:extLst>
              </p:cNvPr>
              <p:cNvSpPr/>
              <p:nvPr/>
            </p:nvSpPr>
            <p:spPr>
              <a:xfrm>
                <a:off x="5733661" y="1543589"/>
                <a:ext cx="5663682" cy="494979"/>
              </a:xfrm>
              <a:custGeom>
                <a:avLst/>
                <a:gdLst>
                  <a:gd name="connsiteX0" fmla="*/ 0 w 5663682"/>
                  <a:gd name="connsiteY0" fmla="*/ 308038 h 555542"/>
                  <a:gd name="connsiteX1" fmla="*/ 177282 w 5663682"/>
                  <a:gd name="connsiteY1" fmla="*/ 186740 h 555542"/>
                  <a:gd name="connsiteX2" fmla="*/ 401216 w 5663682"/>
                  <a:gd name="connsiteY2" fmla="*/ 447997 h 555542"/>
                  <a:gd name="connsiteX3" fmla="*/ 662474 w 5663682"/>
                  <a:gd name="connsiteY3" fmla="*/ 18789 h 555542"/>
                  <a:gd name="connsiteX4" fmla="*/ 830425 w 5663682"/>
                  <a:gd name="connsiteY4" fmla="*/ 224063 h 555542"/>
                  <a:gd name="connsiteX5" fmla="*/ 998376 w 5663682"/>
                  <a:gd name="connsiteY5" fmla="*/ 140087 h 555542"/>
                  <a:gd name="connsiteX6" fmla="*/ 1212980 w 5663682"/>
                  <a:gd name="connsiteY6" fmla="*/ 513312 h 555542"/>
                  <a:gd name="connsiteX7" fmla="*/ 1352939 w 5663682"/>
                  <a:gd name="connsiteY7" fmla="*/ 298708 h 555542"/>
                  <a:gd name="connsiteX8" fmla="*/ 1539551 w 5663682"/>
                  <a:gd name="connsiteY8" fmla="*/ 410675 h 555542"/>
                  <a:gd name="connsiteX9" fmla="*/ 1698172 w 5663682"/>
                  <a:gd name="connsiteY9" fmla="*/ 242724 h 555542"/>
                  <a:gd name="connsiteX10" fmla="*/ 1931437 w 5663682"/>
                  <a:gd name="connsiteY10" fmla="*/ 270716 h 555542"/>
                  <a:gd name="connsiteX11" fmla="*/ 2015412 w 5663682"/>
                  <a:gd name="connsiteY11" fmla="*/ 438667 h 555542"/>
                  <a:gd name="connsiteX12" fmla="*/ 2164702 w 5663682"/>
                  <a:gd name="connsiteY12" fmla="*/ 140087 h 555542"/>
                  <a:gd name="connsiteX13" fmla="*/ 2351314 w 5663682"/>
                  <a:gd name="connsiteY13" fmla="*/ 429336 h 555542"/>
                  <a:gd name="connsiteX14" fmla="*/ 2519265 w 5663682"/>
                  <a:gd name="connsiteY14" fmla="*/ 252054 h 555542"/>
                  <a:gd name="connsiteX15" fmla="*/ 2677886 w 5663682"/>
                  <a:gd name="connsiteY15" fmla="*/ 457328 h 555542"/>
                  <a:gd name="connsiteX16" fmla="*/ 3023118 w 5663682"/>
                  <a:gd name="connsiteY16" fmla="*/ 130757 h 555542"/>
                  <a:gd name="connsiteX17" fmla="*/ 3303037 w 5663682"/>
                  <a:gd name="connsiteY17" fmla="*/ 410675 h 555542"/>
                  <a:gd name="connsiteX18" fmla="*/ 3508310 w 5663682"/>
                  <a:gd name="connsiteY18" fmla="*/ 46781 h 555542"/>
                  <a:gd name="connsiteX19" fmla="*/ 3648269 w 5663682"/>
                  <a:gd name="connsiteY19" fmla="*/ 354691 h 555542"/>
                  <a:gd name="connsiteX20" fmla="*/ 3872204 w 5663682"/>
                  <a:gd name="connsiteY20" fmla="*/ 93434 h 555542"/>
                  <a:gd name="connsiteX21" fmla="*/ 4114800 w 5663682"/>
                  <a:gd name="connsiteY21" fmla="*/ 550634 h 555542"/>
                  <a:gd name="connsiteX22" fmla="*/ 4329404 w 5663682"/>
                  <a:gd name="connsiteY22" fmla="*/ 345361 h 555542"/>
                  <a:gd name="connsiteX23" fmla="*/ 4460033 w 5663682"/>
                  <a:gd name="connsiteY23" fmla="*/ 513312 h 555542"/>
                  <a:gd name="connsiteX24" fmla="*/ 4758612 w 5663682"/>
                  <a:gd name="connsiteY24" fmla="*/ 224063 h 555542"/>
                  <a:gd name="connsiteX25" fmla="*/ 4982547 w 5663682"/>
                  <a:gd name="connsiteY25" fmla="*/ 485320 h 555542"/>
                  <a:gd name="connsiteX26" fmla="*/ 5169159 w 5663682"/>
                  <a:gd name="connsiteY26" fmla="*/ 205401 h 555542"/>
                  <a:gd name="connsiteX27" fmla="*/ 5299788 w 5663682"/>
                  <a:gd name="connsiteY27" fmla="*/ 373352 h 555542"/>
                  <a:gd name="connsiteX28" fmla="*/ 5486400 w 5663682"/>
                  <a:gd name="connsiteY28" fmla="*/ 128 h 555542"/>
                  <a:gd name="connsiteX29" fmla="*/ 5663682 w 5663682"/>
                  <a:gd name="connsiteY29" fmla="*/ 420005 h 5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663682" h="555542">
                    <a:moveTo>
                      <a:pt x="0" y="308038"/>
                    </a:moveTo>
                    <a:cubicBezTo>
                      <a:pt x="55206" y="235726"/>
                      <a:pt x="110413" y="163414"/>
                      <a:pt x="177282" y="186740"/>
                    </a:cubicBezTo>
                    <a:cubicBezTo>
                      <a:pt x="244151" y="210066"/>
                      <a:pt x="320351" y="475989"/>
                      <a:pt x="401216" y="447997"/>
                    </a:cubicBezTo>
                    <a:cubicBezTo>
                      <a:pt x="482081" y="420005"/>
                      <a:pt x="590939" y="56111"/>
                      <a:pt x="662474" y="18789"/>
                    </a:cubicBezTo>
                    <a:cubicBezTo>
                      <a:pt x="734009" y="-18533"/>
                      <a:pt x="774441" y="203847"/>
                      <a:pt x="830425" y="224063"/>
                    </a:cubicBezTo>
                    <a:cubicBezTo>
                      <a:pt x="886409" y="244279"/>
                      <a:pt x="934617" y="91879"/>
                      <a:pt x="998376" y="140087"/>
                    </a:cubicBezTo>
                    <a:cubicBezTo>
                      <a:pt x="1062135" y="188295"/>
                      <a:pt x="1153886" y="486875"/>
                      <a:pt x="1212980" y="513312"/>
                    </a:cubicBezTo>
                    <a:cubicBezTo>
                      <a:pt x="1272074" y="539749"/>
                      <a:pt x="1298511" y="315814"/>
                      <a:pt x="1352939" y="298708"/>
                    </a:cubicBezTo>
                    <a:cubicBezTo>
                      <a:pt x="1407367" y="281602"/>
                      <a:pt x="1482012" y="420006"/>
                      <a:pt x="1539551" y="410675"/>
                    </a:cubicBezTo>
                    <a:cubicBezTo>
                      <a:pt x="1597090" y="401344"/>
                      <a:pt x="1632858" y="266050"/>
                      <a:pt x="1698172" y="242724"/>
                    </a:cubicBezTo>
                    <a:cubicBezTo>
                      <a:pt x="1763486" y="219397"/>
                      <a:pt x="1878564" y="238059"/>
                      <a:pt x="1931437" y="270716"/>
                    </a:cubicBezTo>
                    <a:cubicBezTo>
                      <a:pt x="1984310" y="303373"/>
                      <a:pt x="1976535" y="460438"/>
                      <a:pt x="2015412" y="438667"/>
                    </a:cubicBezTo>
                    <a:cubicBezTo>
                      <a:pt x="2054289" y="416896"/>
                      <a:pt x="2108718" y="141642"/>
                      <a:pt x="2164702" y="140087"/>
                    </a:cubicBezTo>
                    <a:cubicBezTo>
                      <a:pt x="2220686" y="138532"/>
                      <a:pt x="2292220" y="410675"/>
                      <a:pt x="2351314" y="429336"/>
                    </a:cubicBezTo>
                    <a:cubicBezTo>
                      <a:pt x="2410408" y="447997"/>
                      <a:pt x="2464836" y="247389"/>
                      <a:pt x="2519265" y="252054"/>
                    </a:cubicBezTo>
                    <a:cubicBezTo>
                      <a:pt x="2573694" y="256719"/>
                      <a:pt x="2593911" y="477544"/>
                      <a:pt x="2677886" y="457328"/>
                    </a:cubicBezTo>
                    <a:cubicBezTo>
                      <a:pt x="2761862" y="437112"/>
                      <a:pt x="2918926" y="138532"/>
                      <a:pt x="3023118" y="130757"/>
                    </a:cubicBezTo>
                    <a:cubicBezTo>
                      <a:pt x="3127310" y="122981"/>
                      <a:pt x="3222172" y="424671"/>
                      <a:pt x="3303037" y="410675"/>
                    </a:cubicBezTo>
                    <a:cubicBezTo>
                      <a:pt x="3383902" y="396679"/>
                      <a:pt x="3450771" y="56112"/>
                      <a:pt x="3508310" y="46781"/>
                    </a:cubicBezTo>
                    <a:cubicBezTo>
                      <a:pt x="3565849" y="37450"/>
                      <a:pt x="3587620" y="346916"/>
                      <a:pt x="3648269" y="354691"/>
                    </a:cubicBezTo>
                    <a:cubicBezTo>
                      <a:pt x="3708918" y="362467"/>
                      <a:pt x="3794449" y="60777"/>
                      <a:pt x="3872204" y="93434"/>
                    </a:cubicBezTo>
                    <a:cubicBezTo>
                      <a:pt x="3949959" y="126091"/>
                      <a:pt x="4038600" y="508646"/>
                      <a:pt x="4114800" y="550634"/>
                    </a:cubicBezTo>
                    <a:cubicBezTo>
                      <a:pt x="4191000" y="592622"/>
                      <a:pt x="4271865" y="351581"/>
                      <a:pt x="4329404" y="345361"/>
                    </a:cubicBezTo>
                    <a:cubicBezTo>
                      <a:pt x="4386943" y="339141"/>
                      <a:pt x="4388498" y="533528"/>
                      <a:pt x="4460033" y="513312"/>
                    </a:cubicBezTo>
                    <a:cubicBezTo>
                      <a:pt x="4531568" y="493096"/>
                      <a:pt x="4671526" y="228728"/>
                      <a:pt x="4758612" y="224063"/>
                    </a:cubicBezTo>
                    <a:cubicBezTo>
                      <a:pt x="4845698" y="219398"/>
                      <a:pt x="4914123" y="488430"/>
                      <a:pt x="4982547" y="485320"/>
                    </a:cubicBezTo>
                    <a:cubicBezTo>
                      <a:pt x="5050971" y="482210"/>
                      <a:pt x="5116286" y="224062"/>
                      <a:pt x="5169159" y="205401"/>
                    </a:cubicBezTo>
                    <a:cubicBezTo>
                      <a:pt x="5222032" y="186740"/>
                      <a:pt x="5246915" y="407564"/>
                      <a:pt x="5299788" y="373352"/>
                    </a:cubicBezTo>
                    <a:cubicBezTo>
                      <a:pt x="5352662" y="339140"/>
                      <a:pt x="5425751" y="-7648"/>
                      <a:pt x="5486400" y="128"/>
                    </a:cubicBezTo>
                    <a:cubicBezTo>
                      <a:pt x="5547049" y="7903"/>
                      <a:pt x="5605365" y="213954"/>
                      <a:pt x="5663682" y="420005"/>
                    </a:cubicBezTo>
                  </a:path>
                </a:pathLst>
              </a:custGeom>
              <a:noFill/>
              <a:ln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4D14825-AE3D-2A5D-CE54-28DB1BE7AFE1}"/>
                  </a:ext>
                </a:extLst>
              </p:cNvPr>
              <p:cNvSpPr/>
              <p:nvPr/>
            </p:nvSpPr>
            <p:spPr>
              <a:xfrm>
                <a:off x="5710335" y="1815976"/>
                <a:ext cx="5728996" cy="548242"/>
              </a:xfrm>
              <a:custGeom>
                <a:avLst/>
                <a:gdLst>
                  <a:gd name="connsiteX0" fmla="*/ 0 w 5728996"/>
                  <a:gd name="connsiteY0" fmla="*/ 235221 h 360091"/>
                  <a:gd name="connsiteX1" fmla="*/ 83975 w 5728996"/>
                  <a:gd name="connsiteY1" fmla="*/ 57939 h 360091"/>
                  <a:gd name="connsiteX2" fmla="*/ 177281 w 5728996"/>
                  <a:gd name="connsiteY2" fmla="*/ 235221 h 360091"/>
                  <a:gd name="connsiteX3" fmla="*/ 242596 w 5728996"/>
                  <a:gd name="connsiteY3" fmla="*/ 216560 h 360091"/>
                  <a:gd name="connsiteX4" fmla="*/ 289249 w 5728996"/>
                  <a:gd name="connsiteY4" fmla="*/ 263213 h 360091"/>
                  <a:gd name="connsiteX5" fmla="*/ 391885 w 5728996"/>
                  <a:gd name="connsiteY5" fmla="*/ 132584 h 360091"/>
                  <a:gd name="connsiteX6" fmla="*/ 466530 w 5728996"/>
                  <a:gd name="connsiteY6" fmla="*/ 291205 h 360091"/>
                  <a:gd name="connsiteX7" fmla="*/ 569167 w 5728996"/>
                  <a:gd name="connsiteY7" fmla="*/ 76601 h 360091"/>
                  <a:gd name="connsiteX8" fmla="*/ 625151 w 5728996"/>
                  <a:gd name="connsiteY8" fmla="*/ 244552 h 360091"/>
                  <a:gd name="connsiteX9" fmla="*/ 681134 w 5728996"/>
                  <a:gd name="connsiteY9" fmla="*/ 216560 h 360091"/>
                  <a:gd name="connsiteX10" fmla="*/ 755779 w 5728996"/>
                  <a:gd name="connsiteY10" fmla="*/ 235221 h 360091"/>
                  <a:gd name="connsiteX11" fmla="*/ 877077 w 5728996"/>
                  <a:gd name="connsiteY11" fmla="*/ 132584 h 360091"/>
                  <a:gd name="connsiteX12" fmla="*/ 970383 w 5728996"/>
                  <a:gd name="connsiteY12" fmla="*/ 347188 h 360091"/>
                  <a:gd name="connsiteX13" fmla="*/ 1035698 w 5728996"/>
                  <a:gd name="connsiteY13" fmla="*/ 20617 h 360091"/>
                  <a:gd name="connsiteX14" fmla="*/ 1156996 w 5728996"/>
                  <a:gd name="connsiteY14" fmla="*/ 216560 h 360091"/>
                  <a:gd name="connsiteX15" fmla="*/ 1203649 w 5728996"/>
                  <a:gd name="connsiteY15" fmla="*/ 160576 h 360091"/>
                  <a:gd name="connsiteX16" fmla="*/ 1371600 w 5728996"/>
                  <a:gd name="connsiteY16" fmla="*/ 300535 h 360091"/>
                  <a:gd name="connsiteX17" fmla="*/ 1483567 w 5728996"/>
                  <a:gd name="connsiteY17" fmla="*/ 57939 h 360091"/>
                  <a:gd name="connsiteX18" fmla="*/ 1632857 w 5728996"/>
                  <a:gd name="connsiteY18" fmla="*/ 300535 h 360091"/>
                  <a:gd name="connsiteX19" fmla="*/ 1716832 w 5728996"/>
                  <a:gd name="connsiteY19" fmla="*/ 141915 h 360091"/>
                  <a:gd name="connsiteX20" fmla="*/ 1791477 w 5728996"/>
                  <a:gd name="connsiteY20" fmla="*/ 253882 h 360091"/>
                  <a:gd name="connsiteX21" fmla="*/ 1866122 w 5728996"/>
                  <a:gd name="connsiteY21" fmla="*/ 57939 h 360091"/>
                  <a:gd name="connsiteX22" fmla="*/ 1940767 w 5728996"/>
                  <a:gd name="connsiteY22" fmla="*/ 328527 h 360091"/>
                  <a:gd name="connsiteX23" fmla="*/ 2024743 w 5728996"/>
                  <a:gd name="connsiteY23" fmla="*/ 113923 h 360091"/>
                  <a:gd name="connsiteX24" fmla="*/ 2080726 w 5728996"/>
                  <a:gd name="connsiteY24" fmla="*/ 263213 h 360091"/>
                  <a:gd name="connsiteX25" fmla="*/ 2192694 w 5728996"/>
                  <a:gd name="connsiteY25" fmla="*/ 104592 h 360091"/>
                  <a:gd name="connsiteX26" fmla="*/ 2267338 w 5728996"/>
                  <a:gd name="connsiteY26" fmla="*/ 281874 h 360091"/>
                  <a:gd name="connsiteX27" fmla="*/ 2397967 w 5728996"/>
                  <a:gd name="connsiteY27" fmla="*/ 29947 h 360091"/>
                  <a:gd name="connsiteX28" fmla="*/ 2500604 w 5728996"/>
                  <a:gd name="connsiteY28" fmla="*/ 319196 h 360091"/>
                  <a:gd name="connsiteX29" fmla="*/ 2537926 w 5728996"/>
                  <a:gd name="connsiteY29" fmla="*/ 235221 h 360091"/>
                  <a:gd name="connsiteX30" fmla="*/ 2612571 w 5728996"/>
                  <a:gd name="connsiteY30" fmla="*/ 337858 h 360091"/>
                  <a:gd name="connsiteX31" fmla="*/ 2668555 w 5728996"/>
                  <a:gd name="connsiteY31" fmla="*/ 151245 h 360091"/>
                  <a:gd name="connsiteX32" fmla="*/ 2771192 w 5728996"/>
                  <a:gd name="connsiteY32" fmla="*/ 337858 h 360091"/>
                  <a:gd name="connsiteX33" fmla="*/ 2817845 w 5728996"/>
                  <a:gd name="connsiteY33" fmla="*/ 197898 h 360091"/>
                  <a:gd name="connsiteX34" fmla="*/ 2939143 w 5728996"/>
                  <a:gd name="connsiteY34" fmla="*/ 328527 h 360091"/>
                  <a:gd name="connsiteX35" fmla="*/ 3060441 w 5728996"/>
                  <a:gd name="connsiteY35" fmla="*/ 20617 h 360091"/>
                  <a:gd name="connsiteX36" fmla="*/ 3144416 w 5728996"/>
                  <a:gd name="connsiteY36" fmla="*/ 197898 h 360091"/>
                  <a:gd name="connsiteX37" fmla="*/ 3181738 w 5728996"/>
                  <a:gd name="connsiteY37" fmla="*/ 48609 h 360091"/>
                  <a:gd name="connsiteX38" fmla="*/ 3256383 w 5728996"/>
                  <a:gd name="connsiteY38" fmla="*/ 179237 h 360091"/>
                  <a:gd name="connsiteX39" fmla="*/ 3340359 w 5728996"/>
                  <a:gd name="connsiteY39" fmla="*/ 1956 h 360091"/>
                  <a:gd name="connsiteX40" fmla="*/ 3433665 w 5728996"/>
                  <a:gd name="connsiteY40" fmla="*/ 319196 h 360091"/>
                  <a:gd name="connsiteX41" fmla="*/ 3480318 w 5728996"/>
                  <a:gd name="connsiteY41" fmla="*/ 57939 h 360091"/>
                  <a:gd name="connsiteX42" fmla="*/ 3564294 w 5728996"/>
                  <a:gd name="connsiteY42" fmla="*/ 309866 h 360091"/>
                  <a:gd name="connsiteX43" fmla="*/ 3666930 w 5728996"/>
                  <a:gd name="connsiteY43" fmla="*/ 20617 h 360091"/>
                  <a:gd name="connsiteX44" fmla="*/ 3694922 w 5728996"/>
                  <a:gd name="connsiteY44" fmla="*/ 151245 h 360091"/>
                  <a:gd name="connsiteX45" fmla="*/ 3760236 w 5728996"/>
                  <a:gd name="connsiteY45" fmla="*/ 1956 h 360091"/>
                  <a:gd name="connsiteX46" fmla="*/ 3825551 w 5728996"/>
                  <a:gd name="connsiteY46" fmla="*/ 197898 h 360091"/>
                  <a:gd name="connsiteX47" fmla="*/ 3965510 w 5728996"/>
                  <a:gd name="connsiteY47" fmla="*/ 20617 h 360091"/>
                  <a:gd name="connsiteX48" fmla="*/ 4161453 w 5728996"/>
                  <a:gd name="connsiteY48" fmla="*/ 337858 h 360091"/>
                  <a:gd name="connsiteX49" fmla="*/ 4264089 w 5728996"/>
                  <a:gd name="connsiteY49" fmla="*/ 85931 h 360091"/>
                  <a:gd name="connsiteX50" fmla="*/ 4310743 w 5728996"/>
                  <a:gd name="connsiteY50" fmla="*/ 253882 h 360091"/>
                  <a:gd name="connsiteX51" fmla="*/ 4413379 w 5728996"/>
                  <a:gd name="connsiteY51" fmla="*/ 1956 h 360091"/>
                  <a:gd name="connsiteX52" fmla="*/ 4516016 w 5728996"/>
                  <a:gd name="connsiteY52" fmla="*/ 328527 h 360091"/>
                  <a:gd name="connsiteX53" fmla="*/ 4590661 w 5728996"/>
                  <a:gd name="connsiteY53" fmla="*/ 207229 h 360091"/>
                  <a:gd name="connsiteX54" fmla="*/ 4665306 w 5728996"/>
                  <a:gd name="connsiteY54" fmla="*/ 309866 h 360091"/>
                  <a:gd name="connsiteX55" fmla="*/ 4730620 w 5728996"/>
                  <a:gd name="connsiteY55" fmla="*/ 225890 h 360091"/>
                  <a:gd name="connsiteX56" fmla="*/ 4795934 w 5728996"/>
                  <a:gd name="connsiteY56" fmla="*/ 347188 h 360091"/>
                  <a:gd name="connsiteX57" fmla="*/ 4851918 w 5728996"/>
                  <a:gd name="connsiteY57" fmla="*/ 123254 h 360091"/>
                  <a:gd name="connsiteX58" fmla="*/ 4907902 w 5728996"/>
                  <a:gd name="connsiteY58" fmla="*/ 207229 h 360091"/>
                  <a:gd name="connsiteX59" fmla="*/ 4935894 w 5728996"/>
                  <a:gd name="connsiteY59" fmla="*/ 29947 h 360091"/>
                  <a:gd name="connsiteX60" fmla="*/ 5010538 w 5728996"/>
                  <a:gd name="connsiteY60" fmla="*/ 263213 h 360091"/>
                  <a:gd name="connsiteX61" fmla="*/ 5103845 w 5728996"/>
                  <a:gd name="connsiteY61" fmla="*/ 39278 h 360091"/>
                  <a:gd name="connsiteX62" fmla="*/ 5225143 w 5728996"/>
                  <a:gd name="connsiteY62" fmla="*/ 356519 h 360091"/>
                  <a:gd name="connsiteX63" fmla="*/ 5271796 w 5728996"/>
                  <a:gd name="connsiteY63" fmla="*/ 216560 h 360091"/>
                  <a:gd name="connsiteX64" fmla="*/ 5365102 w 5728996"/>
                  <a:gd name="connsiteY64" fmla="*/ 319196 h 360091"/>
                  <a:gd name="connsiteX65" fmla="*/ 5421085 w 5728996"/>
                  <a:gd name="connsiteY65" fmla="*/ 95262 h 360091"/>
                  <a:gd name="connsiteX66" fmla="*/ 5477069 w 5728996"/>
                  <a:gd name="connsiteY66" fmla="*/ 291205 h 360091"/>
                  <a:gd name="connsiteX67" fmla="*/ 5514392 w 5728996"/>
                  <a:gd name="connsiteY67" fmla="*/ 29947 h 360091"/>
                  <a:gd name="connsiteX68" fmla="*/ 5561045 w 5728996"/>
                  <a:gd name="connsiteY68" fmla="*/ 347188 h 360091"/>
                  <a:gd name="connsiteX69" fmla="*/ 5607698 w 5728996"/>
                  <a:gd name="connsiteY69" fmla="*/ 281874 h 360091"/>
                  <a:gd name="connsiteX70" fmla="*/ 5691673 w 5728996"/>
                  <a:gd name="connsiteY70" fmla="*/ 347188 h 360091"/>
                  <a:gd name="connsiteX71" fmla="*/ 5728996 w 5728996"/>
                  <a:gd name="connsiteY71" fmla="*/ 253882 h 36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728996" h="360091">
                    <a:moveTo>
                      <a:pt x="0" y="235221"/>
                    </a:moveTo>
                    <a:cubicBezTo>
                      <a:pt x="27214" y="146580"/>
                      <a:pt x="54428" y="57939"/>
                      <a:pt x="83975" y="57939"/>
                    </a:cubicBezTo>
                    <a:cubicBezTo>
                      <a:pt x="113522" y="57939"/>
                      <a:pt x="150844" y="208784"/>
                      <a:pt x="177281" y="235221"/>
                    </a:cubicBezTo>
                    <a:cubicBezTo>
                      <a:pt x="203718" y="261658"/>
                      <a:pt x="223935" y="211895"/>
                      <a:pt x="242596" y="216560"/>
                    </a:cubicBezTo>
                    <a:cubicBezTo>
                      <a:pt x="261257" y="221225"/>
                      <a:pt x="264367" y="277209"/>
                      <a:pt x="289249" y="263213"/>
                    </a:cubicBezTo>
                    <a:cubicBezTo>
                      <a:pt x="314131" y="249217"/>
                      <a:pt x="362338" y="127919"/>
                      <a:pt x="391885" y="132584"/>
                    </a:cubicBezTo>
                    <a:cubicBezTo>
                      <a:pt x="421432" y="137249"/>
                      <a:pt x="436983" y="300535"/>
                      <a:pt x="466530" y="291205"/>
                    </a:cubicBezTo>
                    <a:cubicBezTo>
                      <a:pt x="496077" y="281875"/>
                      <a:pt x="542730" y="84376"/>
                      <a:pt x="569167" y="76601"/>
                    </a:cubicBezTo>
                    <a:cubicBezTo>
                      <a:pt x="595604" y="68825"/>
                      <a:pt x="606490" y="221226"/>
                      <a:pt x="625151" y="244552"/>
                    </a:cubicBezTo>
                    <a:cubicBezTo>
                      <a:pt x="643812" y="267878"/>
                      <a:pt x="659363" y="218115"/>
                      <a:pt x="681134" y="216560"/>
                    </a:cubicBezTo>
                    <a:cubicBezTo>
                      <a:pt x="702905" y="215005"/>
                      <a:pt x="723122" y="249217"/>
                      <a:pt x="755779" y="235221"/>
                    </a:cubicBezTo>
                    <a:cubicBezTo>
                      <a:pt x="788436" y="221225"/>
                      <a:pt x="841310" y="113923"/>
                      <a:pt x="877077" y="132584"/>
                    </a:cubicBezTo>
                    <a:cubicBezTo>
                      <a:pt x="912844" y="151245"/>
                      <a:pt x="943946" y="365849"/>
                      <a:pt x="970383" y="347188"/>
                    </a:cubicBezTo>
                    <a:cubicBezTo>
                      <a:pt x="996820" y="328527"/>
                      <a:pt x="1004596" y="42388"/>
                      <a:pt x="1035698" y="20617"/>
                    </a:cubicBezTo>
                    <a:cubicBezTo>
                      <a:pt x="1066800" y="-1154"/>
                      <a:pt x="1129004" y="193234"/>
                      <a:pt x="1156996" y="216560"/>
                    </a:cubicBezTo>
                    <a:cubicBezTo>
                      <a:pt x="1184988" y="239886"/>
                      <a:pt x="1167882" y="146580"/>
                      <a:pt x="1203649" y="160576"/>
                    </a:cubicBezTo>
                    <a:cubicBezTo>
                      <a:pt x="1239416" y="174572"/>
                      <a:pt x="1324947" y="317641"/>
                      <a:pt x="1371600" y="300535"/>
                    </a:cubicBezTo>
                    <a:cubicBezTo>
                      <a:pt x="1418253" y="283429"/>
                      <a:pt x="1440024" y="57939"/>
                      <a:pt x="1483567" y="57939"/>
                    </a:cubicBezTo>
                    <a:cubicBezTo>
                      <a:pt x="1527110" y="57939"/>
                      <a:pt x="1593979" y="286539"/>
                      <a:pt x="1632857" y="300535"/>
                    </a:cubicBezTo>
                    <a:cubicBezTo>
                      <a:pt x="1671735" y="314531"/>
                      <a:pt x="1690395" y="149690"/>
                      <a:pt x="1716832" y="141915"/>
                    </a:cubicBezTo>
                    <a:cubicBezTo>
                      <a:pt x="1743269" y="134139"/>
                      <a:pt x="1766595" y="267878"/>
                      <a:pt x="1791477" y="253882"/>
                    </a:cubicBezTo>
                    <a:cubicBezTo>
                      <a:pt x="1816359" y="239886"/>
                      <a:pt x="1841240" y="45498"/>
                      <a:pt x="1866122" y="57939"/>
                    </a:cubicBezTo>
                    <a:cubicBezTo>
                      <a:pt x="1891004" y="70380"/>
                      <a:pt x="1914330" y="319196"/>
                      <a:pt x="1940767" y="328527"/>
                    </a:cubicBezTo>
                    <a:cubicBezTo>
                      <a:pt x="1967204" y="337858"/>
                      <a:pt x="2001417" y="124809"/>
                      <a:pt x="2024743" y="113923"/>
                    </a:cubicBezTo>
                    <a:cubicBezTo>
                      <a:pt x="2048069" y="103037"/>
                      <a:pt x="2052734" y="264768"/>
                      <a:pt x="2080726" y="263213"/>
                    </a:cubicBezTo>
                    <a:cubicBezTo>
                      <a:pt x="2108718" y="261658"/>
                      <a:pt x="2161592" y="101482"/>
                      <a:pt x="2192694" y="104592"/>
                    </a:cubicBezTo>
                    <a:cubicBezTo>
                      <a:pt x="2223796" y="107702"/>
                      <a:pt x="2233126" y="294315"/>
                      <a:pt x="2267338" y="281874"/>
                    </a:cubicBezTo>
                    <a:cubicBezTo>
                      <a:pt x="2301550" y="269433"/>
                      <a:pt x="2359089" y="23727"/>
                      <a:pt x="2397967" y="29947"/>
                    </a:cubicBezTo>
                    <a:cubicBezTo>
                      <a:pt x="2436845" y="36167"/>
                      <a:pt x="2477278" y="284984"/>
                      <a:pt x="2500604" y="319196"/>
                    </a:cubicBezTo>
                    <a:cubicBezTo>
                      <a:pt x="2523930" y="353408"/>
                      <a:pt x="2519265" y="232111"/>
                      <a:pt x="2537926" y="235221"/>
                    </a:cubicBezTo>
                    <a:cubicBezTo>
                      <a:pt x="2556587" y="238331"/>
                      <a:pt x="2590800" y="351854"/>
                      <a:pt x="2612571" y="337858"/>
                    </a:cubicBezTo>
                    <a:cubicBezTo>
                      <a:pt x="2634343" y="323862"/>
                      <a:pt x="2642118" y="151245"/>
                      <a:pt x="2668555" y="151245"/>
                    </a:cubicBezTo>
                    <a:cubicBezTo>
                      <a:pt x="2694992" y="151245"/>
                      <a:pt x="2746310" y="330083"/>
                      <a:pt x="2771192" y="337858"/>
                    </a:cubicBezTo>
                    <a:cubicBezTo>
                      <a:pt x="2796074" y="345633"/>
                      <a:pt x="2789853" y="199453"/>
                      <a:pt x="2817845" y="197898"/>
                    </a:cubicBezTo>
                    <a:cubicBezTo>
                      <a:pt x="2845837" y="196343"/>
                      <a:pt x="2898710" y="358074"/>
                      <a:pt x="2939143" y="328527"/>
                    </a:cubicBezTo>
                    <a:cubicBezTo>
                      <a:pt x="2979576" y="298980"/>
                      <a:pt x="3026229" y="42388"/>
                      <a:pt x="3060441" y="20617"/>
                    </a:cubicBezTo>
                    <a:cubicBezTo>
                      <a:pt x="3094653" y="-1154"/>
                      <a:pt x="3124200" y="193233"/>
                      <a:pt x="3144416" y="197898"/>
                    </a:cubicBezTo>
                    <a:cubicBezTo>
                      <a:pt x="3164632" y="202563"/>
                      <a:pt x="3163077" y="51719"/>
                      <a:pt x="3181738" y="48609"/>
                    </a:cubicBezTo>
                    <a:cubicBezTo>
                      <a:pt x="3200399" y="45499"/>
                      <a:pt x="3229946" y="187012"/>
                      <a:pt x="3256383" y="179237"/>
                    </a:cubicBezTo>
                    <a:cubicBezTo>
                      <a:pt x="3282820" y="171461"/>
                      <a:pt x="3310812" y="-21370"/>
                      <a:pt x="3340359" y="1956"/>
                    </a:cubicBezTo>
                    <a:cubicBezTo>
                      <a:pt x="3369906" y="25282"/>
                      <a:pt x="3410339" y="309866"/>
                      <a:pt x="3433665" y="319196"/>
                    </a:cubicBezTo>
                    <a:cubicBezTo>
                      <a:pt x="3456991" y="328526"/>
                      <a:pt x="3458547" y="59494"/>
                      <a:pt x="3480318" y="57939"/>
                    </a:cubicBezTo>
                    <a:cubicBezTo>
                      <a:pt x="3502089" y="56384"/>
                      <a:pt x="3533192" y="316086"/>
                      <a:pt x="3564294" y="309866"/>
                    </a:cubicBezTo>
                    <a:cubicBezTo>
                      <a:pt x="3595396" y="303646"/>
                      <a:pt x="3645159" y="47054"/>
                      <a:pt x="3666930" y="20617"/>
                    </a:cubicBezTo>
                    <a:cubicBezTo>
                      <a:pt x="3688701" y="-5820"/>
                      <a:pt x="3679371" y="154355"/>
                      <a:pt x="3694922" y="151245"/>
                    </a:cubicBezTo>
                    <a:cubicBezTo>
                      <a:pt x="3710473" y="148135"/>
                      <a:pt x="3738465" y="-5819"/>
                      <a:pt x="3760236" y="1956"/>
                    </a:cubicBezTo>
                    <a:cubicBezTo>
                      <a:pt x="3782007" y="9731"/>
                      <a:pt x="3791339" y="194788"/>
                      <a:pt x="3825551" y="197898"/>
                    </a:cubicBezTo>
                    <a:cubicBezTo>
                      <a:pt x="3859763" y="201008"/>
                      <a:pt x="3909526" y="-2710"/>
                      <a:pt x="3965510" y="20617"/>
                    </a:cubicBezTo>
                    <a:cubicBezTo>
                      <a:pt x="4021494" y="43944"/>
                      <a:pt x="4111690" y="326972"/>
                      <a:pt x="4161453" y="337858"/>
                    </a:cubicBezTo>
                    <a:cubicBezTo>
                      <a:pt x="4211216" y="348744"/>
                      <a:pt x="4239207" y="99927"/>
                      <a:pt x="4264089" y="85931"/>
                    </a:cubicBezTo>
                    <a:cubicBezTo>
                      <a:pt x="4288971" y="71935"/>
                      <a:pt x="4285861" y="267878"/>
                      <a:pt x="4310743" y="253882"/>
                    </a:cubicBezTo>
                    <a:cubicBezTo>
                      <a:pt x="4335625" y="239886"/>
                      <a:pt x="4379167" y="-10485"/>
                      <a:pt x="4413379" y="1956"/>
                    </a:cubicBezTo>
                    <a:cubicBezTo>
                      <a:pt x="4447591" y="14397"/>
                      <a:pt x="4486469" y="294315"/>
                      <a:pt x="4516016" y="328527"/>
                    </a:cubicBezTo>
                    <a:cubicBezTo>
                      <a:pt x="4545563" y="362739"/>
                      <a:pt x="4565779" y="210339"/>
                      <a:pt x="4590661" y="207229"/>
                    </a:cubicBezTo>
                    <a:cubicBezTo>
                      <a:pt x="4615543" y="204119"/>
                      <a:pt x="4641980" y="306756"/>
                      <a:pt x="4665306" y="309866"/>
                    </a:cubicBezTo>
                    <a:cubicBezTo>
                      <a:pt x="4688632" y="312976"/>
                      <a:pt x="4708849" y="219670"/>
                      <a:pt x="4730620" y="225890"/>
                    </a:cubicBezTo>
                    <a:cubicBezTo>
                      <a:pt x="4752391" y="232110"/>
                      <a:pt x="4775718" y="364294"/>
                      <a:pt x="4795934" y="347188"/>
                    </a:cubicBezTo>
                    <a:cubicBezTo>
                      <a:pt x="4816150" y="330082"/>
                      <a:pt x="4833257" y="146580"/>
                      <a:pt x="4851918" y="123254"/>
                    </a:cubicBezTo>
                    <a:cubicBezTo>
                      <a:pt x="4870579" y="99927"/>
                      <a:pt x="4893906" y="222780"/>
                      <a:pt x="4907902" y="207229"/>
                    </a:cubicBezTo>
                    <a:cubicBezTo>
                      <a:pt x="4921898" y="191678"/>
                      <a:pt x="4918788" y="20616"/>
                      <a:pt x="4935894" y="29947"/>
                    </a:cubicBezTo>
                    <a:cubicBezTo>
                      <a:pt x="4953000" y="39278"/>
                      <a:pt x="4982546" y="261658"/>
                      <a:pt x="5010538" y="263213"/>
                    </a:cubicBezTo>
                    <a:cubicBezTo>
                      <a:pt x="5038530" y="264768"/>
                      <a:pt x="5068078" y="23727"/>
                      <a:pt x="5103845" y="39278"/>
                    </a:cubicBezTo>
                    <a:cubicBezTo>
                      <a:pt x="5139612" y="54829"/>
                      <a:pt x="5197151" y="326972"/>
                      <a:pt x="5225143" y="356519"/>
                    </a:cubicBezTo>
                    <a:cubicBezTo>
                      <a:pt x="5253135" y="386066"/>
                      <a:pt x="5248470" y="222780"/>
                      <a:pt x="5271796" y="216560"/>
                    </a:cubicBezTo>
                    <a:cubicBezTo>
                      <a:pt x="5295122" y="210340"/>
                      <a:pt x="5340221" y="339412"/>
                      <a:pt x="5365102" y="319196"/>
                    </a:cubicBezTo>
                    <a:cubicBezTo>
                      <a:pt x="5389983" y="298980"/>
                      <a:pt x="5402424" y="99927"/>
                      <a:pt x="5421085" y="95262"/>
                    </a:cubicBezTo>
                    <a:cubicBezTo>
                      <a:pt x="5439746" y="90597"/>
                      <a:pt x="5461518" y="302091"/>
                      <a:pt x="5477069" y="291205"/>
                    </a:cubicBezTo>
                    <a:cubicBezTo>
                      <a:pt x="5492620" y="280319"/>
                      <a:pt x="5500396" y="20616"/>
                      <a:pt x="5514392" y="29947"/>
                    </a:cubicBezTo>
                    <a:cubicBezTo>
                      <a:pt x="5528388" y="39277"/>
                      <a:pt x="5545494" y="305200"/>
                      <a:pt x="5561045" y="347188"/>
                    </a:cubicBezTo>
                    <a:cubicBezTo>
                      <a:pt x="5576596" y="389176"/>
                      <a:pt x="5585927" y="281874"/>
                      <a:pt x="5607698" y="281874"/>
                    </a:cubicBezTo>
                    <a:cubicBezTo>
                      <a:pt x="5629469" y="281874"/>
                      <a:pt x="5671457" y="351853"/>
                      <a:pt x="5691673" y="347188"/>
                    </a:cubicBezTo>
                    <a:cubicBezTo>
                      <a:pt x="5711889" y="342523"/>
                      <a:pt x="5720442" y="298202"/>
                      <a:pt x="5728996" y="253882"/>
                    </a:cubicBez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619A031-D1B8-786D-A0E2-8142AD05B081}"/>
                  </a:ext>
                </a:extLst>
              </p:cNvPr>
              <p:cNvSpPr txBox="1"/>
              <p:nvPr/>
            </p:nvSpPr>
            <p:spPr>
              <a:xfrm>
                <a:off x="5024025" y="1663210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FF6699"/>
                    </a:solidFill>
                  </a:rPr>
                  <a:t>temp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46D00F8E-B9CA-BF1E-5240-37FAA2D1E193}"/>
                  </a:ext>
                </a:extLst>
              </p:cNvPr>
              <p:cNvSpPr txBox="1"/>
              <p:nvPr/>
            </p:nvSpPr>
            <p:spPr>
              <a:xfrm>
                <a:off x="4933856" y="2011117"/>
                <a:ext cx="7998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>
                    <a:solidFill>
                      <a:schemeClr val="accent4">
                        <a:lumMod val="75000"/>
                      </a:schemeClr>
                    </a:solidFill>
                  </a:rPr>
                  <a:t>precip</a:t>
                </a:r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2623CEBC-544A-60E4-1F79-7E4533F2A5F6}"/>
              </a:ext>
            </a:extLst>
          </p:cNvPr>
          <p:cNvSpPr txBox="1"/>
          <p:nvPr/>
        </p:nvSpPr>
        <p:spPr>
          <a:xfrm>
            <a:off x="7531235" y="1275584"/>
            <a:ext cx="258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forcings</a:t>
            </a:r>
          </a:p>
        </p:txBody>
      </p:sp>
      <p:cxnSp>
        <p:nvCxnSpPr>
          <p:cNvPr id="1051" name="Connector: Curved 1050">
            <a:extLst>
              <a:ext uri="{FF2B5EF4-FFF2-40B4-BE49-F238E27FC236}">
                <a16:creationId xmlns:a16="http://schemas.microsoft.com/office/drawing/2014/main" id="{2EBFBEBE-A0AD-B70E-8689-9948B31DA54F}"/>
              </a:ext>
            </a:extLst>
          </p:cNvPr>
          <p:cNvCxnSpPr>
            <a:cxnSpLocks/>
            <a:stCxn id="48" idx="1"/>
            <a:endCxn id="41" idx="1"/>
          </p:cNvCxnSpPr>
          <p:nvPr/>
        </p:nvCxnSpPr>
        <p:spPr>
          <a:xfrm rot="10800000" flipH="1" flipV="1">
            <a:off x="5060914" y="1735701"/>
            <a:ext cx="161867" cy="3111545"/>
          </a:xfrm>
          <a:prstGeom prst="curvedConnector3">
            <a:avLst>
              <a:gd name="adj1" fmla="val -141227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Connector: Curved 1052">
            <a:extLst>
              <a:ext uri="{FF2B5EF4-FFF2-40B4-BE49-F238E27FC236}">
                <a16:creationId xmlns:a16="http://schemas.microsoft.com/office/drawing/2014/main" id="{EB1F39CE-218A-476D-FCAE-3229D8339CE2}"/>
              </a:ext>
            </a:extLst>
          </p:cNvPr>
          <p:cNvCxnSpPr>
            <a:cxnSpLocks/>
            <a:stCxn id="58" idx="1"/>
            <a:endCxn id="1027" idx="1"/>
          </p:cNvCxnSpPr>
          <p:nvPr/>
        </p:nvCxnSpPr>
        <p:spPr>
          <a:xfrm rot="10800000" flipH="1" flipV="1">
            <a:off x="5083376" y="2937085"/>
            <a:ext cx="136021" cy="2989698"/>
          </a:xfrm>
          <a:prstGeom prst="curvedConnector3">
            <a:avLst>
              <a:gd name="adj1" fmla="val -168062"/>
            </a:avLst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ABABBC5-58A7-A66B-76C9-D6EF1F0567E7}"/>
              </a:ext>
            </a:extLst>
          </p:cNvPr>
          <p:cNvSpPr txBox="1"/>
          <p:nvPr/>
        </p:nvSpPr>
        <p:spPr>
          <a:xfrm>
            <a:off x="4892710" y="973609"/>
            <a:ext cx="66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1000-yr streamflow simulations</a:t>
            </a:r>
            <a:endParaRPr lang="en-US" dirty="0"/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ABA3E0-C9C0-B50E-A287-175FAF42B5C7}"/>
              </a:ext>
            </a:extLst>
          </p:cNvPr>
          <p:cNvGrpSpPr/>
          <p:nvPr/>
        </p:nvGrpSpPr>
        <p:grpSpPr>
          <a:xfrm>
            <a:off x="5222782" y="4409369"/>
            <a:ext cx="6375498" cy="718939"/>
            <a:chOff x="5232015" y="4529258"/>
            <a:chExt cx="6375498" cy="71893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5650D20-F7EE-AD6E-67AD-93EDB4622A05}"/>
                </a:ext>
              </a:extLst>
            </p:cNvPr>
            <p:cNvGrpSpPr/>
            <p:nvPr/>
          </p:nvGrpSpPr>
          <p:grpSpPr>
            <a:xfrm>
              <a:off x="5232015" y="4529258"/>
              <a:ext cx="6375498" cy="718939"/>
              <a:chOff x="5082494" y="1670180"/>
              <a:chExt cx="6375498" cy="718939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FEFDF8E-E8BF-88CB-0745-6A3D9F748801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43AF1FA8-9423-B5D7-BA37-6664C65C4DA7}"/>
                  </a:ext>
                </a:extLst>
              </p:cNvPr>
              <p:cNvGrpSpPr/>
              <p:nvPr/>
            </p:nvGrpSpPr>
            <p:grpSpPr>
              <a:xfrm>
                <a:off x="5082494" y="1923392"/>
                <a:ext cx="6375498" cy="465727"/>
                <a:chOff x="5082494" y="1923392"/>
                <a:chExt cx="6375498" cy="465727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F5977A34-F905-2F41-9EE0-3D1CB9A9D7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77EA81B-9B9F-A3D3-16A1-59CBE60BF8CD}"/>
                    </a:ext>
                  </a:extLst>
                </p:cNvPr>
                <p:cNvSpPr txBox="1"/>
                <p:nvPr/>
              </p:nvSpPr>
              <p:spPr>
                <a:xfrm>
                  <a:off x="5082494" y="1923392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flow</a:t>
                  </a:r>
                </a:p>
              </p:txBody>
            </p:sp>
          </p:grp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1A955FF-1C02-F271-F0CD-C561FE5CBCE7}"/>
                </a:ext>
              </a:extLst>
            </p:cNvPr>
            <p:cNvSpPr/>
            <p:nvPr/>
          </p:nvSpPr>
          <p:spPr>
            <a:xfrm>
              <a:off x="5850294" y="4719394"/>
              <a:ext cx="5663682" cy="487496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EDAFD534-DA57-FBC9-A976-1DA1E1981516}"/>
              </a:ext>
            </a:extLst>
          </p:cNvPr>
          <p:cNvGrpSpPr/>
          <p:nvPr/>
        </p:nvGrpSpPr>
        <p:grpSpPr>
          <a:xfrm>
            <a:off x="5219398" y="5506102"/>
            <a:ext cx="6388115" cy="826814"/>
            <a:chOff x="5219398" y="5421384"/>
            <a:chExt cx="6388115" cy="82681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9969C21A-BF81-AB25-4F11-4971D2437780}"/>
                </a:ext>
              </a:extLst>
            </p:cNvPr>
            <p:cNvGrpSpPr/>
            <p:nvPr/>
          </p:nvGrpSpPr>
          <p:grpSpPr>
            <a:xfrm>
              <a:off x="5219398" y="5529259"/>
              <a:ext cx="6388115" cy="718939"/>
              <a:chOff x="5069877" y="1670180"/>
              <a:chExt cx="6388115" cy="718939"/>
            </a:xfrm>
          </p:grpSpPr>
          <p:cxnSp>
            <p:nvCxnSpPr>
              <p:cNvPr id="1024" name="Straight Connector 1023">
                <a:extLst>
                  <a:ext uri="{FF2B5EF4-FFF2-40B4-BE49-F238E27FC236}">
                    <a16:creationId xmlns:a16="http://schemas.microsoft.com/office/drawing/2014/main" id="{F2519455-A7C2-8D93-EE03-FE3E081271BD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5" name="Group 1024">
                <a:extLst>
                  <a:ext uri="{FF2B5EF4-FFF2-40B4-BE49-F238E27FC236}">
                    <a16:creationId xmlns:a16="http://schemas.microsoft.com/office/drawing/2014/main" id="{C5034983-C687-A666-B156-CD33FF37602F}"/>
                  </a:ext>
                </a:extLst>
              </p:cNvPr>
              <p:cNvGrpSpPr/>
              <p:nvPr/>
            </p:nvGrpSpPr>
            <p:grpSpPr>
              <a:xfrm>
                <a:off x="5069877" y="1798320"/>
                <a:ext cx="6388115" cy="590799"/>
                <a:chOff x="5069877" y="1798320"/>
                <a:chExt cx="6388115" cy="590799"/>
              </a:xfrm>
            </p:grpSpPr>
            <p:cxnSp>
              <p:nvCxnSpPr>
                <p:cNvPr id="1026" name="Straight Connector 1025">
                  <a:extLst>
                    <a:ext uri="{FF2B5EF4-FFF2-40B4-BE49-F238E27FC236}">
                      <a16:creationId xmlns:a16="http://schemas.microsoft.com/office/drawing/2014/main" id="{A6F4B38F-8392-2336-FDA0-7FC0774F17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7" name="TextBox 1026">
                  <a:extLst>
                    <a:ext uri="{FF2B5EF4-FFF2-40B4-BE49-F238E27FC236}">
                      <a16:creationId xmlns:a16="http://schemas.microsoft.com/office/drawing/2014/main" id="{174FFF19-6AB7-6216-7AA7-BC1EC9370D16}"/>
                    </a:ext>
                  </a:extLst>
                </p:cNvPr>
                <p:cNvSpPr txBox="1"/>
                <p:nvPr/>
              </p:nvSpPr>
              <p:spPr>
                <a:xfrm>
                  <a:off x="5069877" y="1798320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C00000"/>
                      </a:solidFill>
                    </a:rPr>
                    <a:t>flow</a:t>
                  </a:r>
                </a:p>
              </p:txBody>
            </p:sp>
          </p:grpSp>
        </p:grp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2EA4CC7D-0858-4027-142D-C3759BC9B273}"/>
                </a:ext>
              </a:extLst>
            </p:cNvPr>
            <p:cNvSpPr/>
            <p:nvPr/>
          </p:nvSpPr>
          <p:spPr>
            <a:xfrm>
              <a:off x="5943831" y="5421384"/>
              <a:ext cx="5663682" cy="804590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5" name="TextBox 1054">
            <a:extLst>
              <a:ext uri="{FF2B5EF4-FFF2-40B4-BE49-F238E27FC236}">
                <a16:creationId xmlns:a16="http://schemas.microsoft.com/office/drawing/2014/main" id="{C6B923B8-838E-710C-B25B-9E65BF86E07A}"/>
              </a:ext>
            </a:extLst>
          </p:cNvPr>
          <p:cNvSpPr txBox="1"/>
          <p:nvPr/>
        </p:nvSpPr>
        <p:spPr>
          <a:xfrm>
            <a:off x="6768425" y="4264802"/>
            <a:ext cx="3974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streamflow simulation (‘</a:t>
            </a:r>
            <a:r>
              <a:rPr lang="en-US" b="1" dirty="0" err="1"/>
              <a:t>swm</a:t>
            </a:r>
            <a:r>
              <a:rPr lang="en-US" dirty="0"/>
              <a:t>’)</a:t>
            </a:r>
          </a:p>
        </p:txBody>
      </p:sp>
      <p:sp>
        <p:nvSpPr>
          <p:cNvPr id="1056" name="TextBox 1055">
            <a:extLst>
              <a:ext uri="{FF2B5EF4-FFF2-40B4-BE49-F238E27FC236}">
                <a16:creationId xmlns:a16="http://schemas.microsoft.com/office/drawing/2014/main" id="{009F67E0-A203-736B-6CA2-A5ED6905C43B}"/>
              </a:ext>
            </a:extLst>
          </p:cNvPr>
          <p:cNvSpPr txBox="1"/>
          <p:nvPr/>
        </p:nvSpPr>
        <p:spPr>
          <a:xfrm>
            <a:off x="6369226" y="5254796"/>
            <a:ext cx="5326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streamflow simulation (‘</a:t>
            </a:r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r>
              <a:rPr lang="en-US" dirty="0">
                <a:solidFill>
                  <a:srgbClr val="C00000"/>
                </a:solidFill>
              </a:rPr>
              <a:t>’)</a:t>
            </a:r>
          </a:p>
        </p:txBody>
      </p:sp>
      <p:sp>
        <p:nvSpPr>
          <p:cNvPr id="1057" name="Slide Number Placeholder 3">
            <a:extLst>
              <a:ext uri="{FF2B5EF4-FFF2-40B4-BE49-F238E27FC236}">
                <a16:creationId xmlns:a16="http://schemas.microsoft.com/office/drawing/2014/main" id="{E66773A1-FFCA-BBB0-B64E-FC01DF38F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41</a:t>
            </a:fld>
            <a:endParaRPr lang="en-US" dirty="0"/>
          </a:p>
        </p:txBody>
      </p:sp>
      <p:sp>
        <p:nvSpPr>
          <p:cNvPr id="1059" name="TextBox 1058">
            <a:extLst>
              <a:ext uri="{FF2B5EF4-FFF2-40B4-BE49-F238E27FC236}">
                <a16:creationId xmlns:a16="http://schemas.microsoft.com/office/drawing/2014/main" id="{180A681F-E117-FCCA-9363-97BB04DF01AC}"/>
              </a:ext>
            </a:extLst>
          </p:cNvPr>
          <p:cNvSpPr txBox="1"/>
          <p:nvPr/>
        </p:nvSpPr>
        <p:spPr>
          <a:xfrm>
            <a:off x="7109757" y="2380359"/>
            <a:ext cx="3605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forcings</a:t>
            </a:r>
          </a:p>
        </p:txBody>
      </p:sp>
    </p:spTree>
    <p:extLst>
      <p:ext uri="{BB962C8B-B14F-4D97-AF65-F5344CB8AC3E}">
        <p14:creationId xmlns:p14="http://schemas.microsoft.com/office/powerpoint/2010/main" val="19924750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7F10A-23DD-7870-3D1E-774AD173A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88C47D79-9E39-9C20-478E-9FA22735E1A3}"/>
              </a:ext>
            </a:extLst>
          </p:cNvPr>
          <p:cNvGrpSpPr/>
          <p:nvPr/>
        </p:nvGrpSpPr>
        <p:grpSpPr>
          <a:xfrm>
            <a:off x="331220" y="859162"/>
            <a:ext cx="9485640" cy="4921935"/>
            <a:chOff x="331220" y="45346"/>
            <a:chExt cx="9485640" cy="49219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8325880-743E-4D7A-64AE-A8DFA3F26468}"/>
                </a:ext>
              </a:extLst>
            </p:cNvPr>
            <p:cNvSpPr/>
            <p:nvPr/>
          </p:nvSpPr>
          <p:spPr>
            <a:xfrm>
              <a:off x="923453" y="3066459"/>
              <a:ext cx="1602464" cy="841972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Hydro model (SAC-SMA)</a:t>
              </a: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EE62325-F860-E983-3564-941E993EB42A}"/>
                </a:ext>
              </a:extLst>
            </p:cNvPr>
            <p:cNvGrpSpPr/>
            <p:nvPr/>
          </p:nvGrpSpPr>
          <p:grpSpPr>
            <a:xfrm>
              <a:off x="331220" y="45346"/>
              <a:ext cx="9485640" cy="4921935"/>
              <a:chOff x="331220" y="45346"/>
              <a:chExt cx="9485640" cy="492193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37E3435-5AC6-D3F7-A050-DB76E2E4C37C}"/>
                  </a:ext>
                </a:extLst>
              </p:cNvPr>
              <p:cNvSpPr/>
              <p:nvPr/>
            </p:nvSpPr>
            <p:spPr>
              <a:xfrm>
                <a:off x="7894463" y="747432"/>
                <a:ext cx="1757103" cy="522449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HEFS hindcasts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B4E9628E-E14A-E747-CF40-E920BAF56F8F}"/>
                  </a:ext>
                </a:extLst>
              </p:cNvPr>
              <p:cNvCxnSpPr/>
              <p:nvPr/>
            </p:nvCxnSpPr>
            <p:spPr>
              <a:xfrm>
                <a:off x="6935527" y="1017710"/>
                <a:ext cx="778598" cy="0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1071CEBC-70D4-5F68-E293-90CBE086C000}"/>
                  </a:ext>
                </a:extLst>
              </p:cNvPr>
              <p:cNvSpPr/>
              <p:nvPr/>
            </p:nvSpPr>
            <p:spPr>
              <a:xfrm>
                <a:off x="4998086" y="756485"/>
                <a:ext cx="1757103" cy="522449"/>
              </a:xfrm>
              <a:prstGeom prst="rect">
                <a:avLst/>
              </a:prstGeom>
              <a:solidFill>
                <a:srgbClr val="FF99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syn-HEFS</a:t>
                </a: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A032671-546B-46C5-A67E-2EC9A6965A9F}"/>
                  </a:ext>
                </a:extLst>
              </p:cNvPr>
              <p:cNvSpPr/>
              <p:nvPr/>
            </p:nvSpPr>
            <p:spPr>
              <a:xfrm>
                <a:off x="923453" y="1575303"/>
                <a:ext cx="1602464" cy="84197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Stochastic Weather Generator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5B8B46-BB16-8AB9-2EA4-CAF975CF6A4A}"/>
                  </a:ext>
                </a:extLst>
              </p:cNvPr>
              <p:cNvSpPr txBox="1"/>
              <p:nvPr/>
            </p:nvSpPr>
            <p:spPr>
              <a:xfrm>
                <a:off x="425513" y="979099"/>
                <a:ext cx="3909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Stochastic streamflow generation</a:t>
                </a:r>
              </a:p>
            </p:txBody>
          </p:sp>
          <p:sp>
            <p:nvSpPr>
              <p:cNvPr id="10" name="Arrow: Down 9">
                <a:extLst>
                  <a:ext uri="{FF2B5EF4-FFF2-40B4-BE49-F238E27FC236}">
                    <a16:creationId xmlns:a16="http://schemas.microsoft.com/office/drawing/2014/main" id="{A9E366C5-2D5E-EA36-F146-664729351388}"/>
                  </a:ext>
                </a:extLst>
              </p:cNvPr>
              <p:cNvSpPr/>
              <p:nvPr/>
            </p:nvSpPr>
            <p:spPr>
              <a:xfrm>
                <a:off x="1170089" y="2580238"/>
                <a:ext cx="357250" cy="369332"/>
              </a:xfrm>
              <a:prstGeom prst="down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4D0AA2C-88BF-8305-F565-AB2238DC4227}"/>
                  </a:ext>
                </a:extLst>
              </p:cNvPr>
              <p:cNvSpPr txBox="1"/>
              <p:nvPr/>
            </p:nvSpPr>
            <p:spPr>
              <a:xfrm>
                <a:off x="2574501" y="1537763"/>
                <a:ext cx="338396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1000 yr temp/</a:t>
                </a:r>
                <a:r>
                  <a:rPr lang="en-US" sz="1600" b="1" dirty="0" err="1">
                    <a:solidFill>
                      <a:schemeClr val="bg1">
                        <a:lumMod val="50000"/>
                      </a:schemeClr>
                    </a:solidFill>
                  </a:rPr>
                  <a:t>precip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069413C-D205-D8E5-C4C8-659ACF1DFF2E}"/>
                  </a:ext>
                </a:extLst>
              </p:cNvPr>
              <p:cNvSpPr txBox="1"/>
              <p:nvPr/>
            </p:nvSpPr>
            <p:spPr>
              <a:xfrm>
                <a:off x="6108165" y="45346"/>
                <a:ext cx="28291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Synthetic Forecasting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668963-3B71-0394-B35A-CF529CCAD660}"/>
                  </a:ext>
                </a:extLst>
              </p:cNvPr>
              <p:cNvSpPr txBox="1"/>
              <p:nvPr/>
            </p:nvSpPr>
            <p:spPr>
              <a:xfrm>
                <a:off x="5479793" y="369982"/>
                <a:ext cx="3690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Train syn-HEFS model</a:t>
                </a:r>
                <a:endParaRPr lang="en-US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7736DBB8-C147-54E1-E3E3-0B6E764B9CAE}"/>
                  </a:ext>
                </a:extLst>
              </p:cNvPr>
              <p:cNvSpPr/>
              <p:nvPr/>
            </p:nvSpPr>
            <p:spPr>
              <a:xfrm>
                <a:off x="2774886" y="3063605"/>
                <a:ext cx="1855961" cy="36539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9EC8963-DFCE-55D4-1CC3-08563CCD17A4}"/>
                  </a:ext>
                </a:extLst>
              </p:cNvPr>
              <p:cNvSpPr txBox="1"/>
              <p:nvPr/>
            </p:nvSpPr>
            <p:spPr>
              <a:xfrm>
                <a:off x="742485" y="3908431"/>
                <a:ext cx="22812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00B0F0"/>
                    </a:solidFill>
                  </a:rPr>
                  <a:t>1000 yr </a:t>
                </a:r>
                <a:r>
                  <a:rPr lang="en-US" sz="1600" b="1" dirty="0" err="1">
                    <a:solidFill>
                      <a:srgbClr val="00B0F0"/>
                    </a:solidFill>
                  </a:rPr>
                  <a:t>streamflows</a:t>
                </a:r>
                <a:endParaRPr lang="en-US" sz="1600" b="1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</a:t>
                </a:r>
                <a:endParaRPr lang="en-US" sz="12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Arrow: Right 16">
                <a:extLst>
                  <a:ext uri="{FF2B5EF4-FFF2-40B4-BE49-F238E27FC236}">
                    <a16:creationId xmlns:a16="http://schemas.microsoft.com/office/drawing/2014/main" id="{2DA7EE13-AFDD-407F-8B36-C7691C62501C}"/>
                  </a:ext>
                </a:extLst>
              </p:cNvPr>
              <p:cNvSpPr/>
              <p:nvPr/>
            </p:nvSpPr>
            <p:spPr>
              <a:xfrm>
                <a:off x="2774886" y="3540183"/>
                <a:ext cx="185596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49F5067-D959-E11B-0D07-68C6110C5D1C}"/>
                  </a:ext>
                </a:extLst>
              </p:cNvPr>
              <p:cNvSpPr/>
              <p:nvPr/>
            </p:nvSpPr>
            <p:spPr>
              <a:xfrm>
                <a:off x="4825497" y="2949570"/>
                <a:ext cx="2049101" cy="116975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syn-HEFS stochastic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8DFE879-5BDF-00E3-8AB5-56E17F1C7CF4}"/>
                  </a:ext>
                </a:extLst>
              </p:cNvPr>
              <p:cNvSpPr txBox="1"/>
              <p:nvPr/>
            </p:nvSpPr>
            <p:spPr>
              <a:xfrm>
                <a:off x="4945490" y="4136284"/>
                <a:ext cx="230102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accent2">
                        <a:lumMod val="75000"/>
                      </a:schemeClr>
                    </a:solidFill>
                  </a:rPr>
                  <a:t>1000 yr syn-HEFS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/>
                  <a:t>w/o climate change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</a:rPr>
                  <a:t>w/ climate change </a:t>
                </a:r>
              </a:p>
            </p:txBody>
          </p:sp>
          <p:sp>
            <p:nvSpPr>
              <p:cNvPr id="20" name="Arrow: Bent 19">
                <a:extLst>
                  <a:ext uri="{FF2B5EF4-FFF2-40B4-BE49-F238E27FC236}">
                    <a16:creationId xmlns:a16="http://schemas.microsoft.com/office/drawing/2014/main" id="{8A82D381-1265-BB31-7D19-9230088A6413}"/>
                  </a:ext>
                </a:extLst>
              </p:cNvPr>
              <p:cNvSpPr/>
              <p:nvPr/>
            </p:nvSpPr>
            <p:spPr>
              <a:xfrm rot="10800000">
                <a:off x="6851599" y="1381017"/>
                <a:ext cx="2085728" cy="841967"/>
              </a:xfrm>
              <a:prstGeom prst="bentArrow">
                <a:avLst>
                  <a:gd name="adj1" fmla="val 25000"/>
                  <a:gd name="adj2" fmla="val 25774"/>
                  <a:gd name="adj3" fmla="val 25000"/>
                  <a:gd name="adj4" fmla="val 43750"/>
                </a:avLst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row: Down 20">
                <a:extLst>
                  <a:ext uri="{FF2B5EF4-FFF2-40B4-BE49-F238E27FC236}">
                    <a16:creationId xmlns:a16="http://schemas.microsoft.com/office/drawing/2014/main" id="{7165F80A-8482-7AAE-9AF0-2721A02CA76A}"/>
                  </a:ext>
                </a:extLst>
              </p:cNvPr>
              <p:cNvSpPr/>
              <p:nvPr/>
            </p:nvSpPr>
            <p:spPr>
              <a:xfrm>
                <a:off x="5479793" y="1475715"/>
                <a:ext cx="860284" cy="1210774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31059C7-FA15-C207-7087-776BD7AA8BF9}"/>
                  </a:ext>
                </a:extLst>
              </p:cNvPr>
              <p:cNvSpPr/>
              <p:nvPr/>
            </p:nvSpPr>
            <p:spPr>
              <a:xfrm>
                <a:off x="4825497" y="45346"/>
                <a:ext cx="4991363" cy="2749612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95A1F99-451E-3C8C-A389-25B3C1989C2D}"/>
                  </a:ext>
                </a:extLst>
              </p:cNvPr>
              <p:cNvSpPr/>
              <p:nvPr/>
            </p:nvSpPr>
            <p:spPr>
              <a:xfrm>
                <a:off x="331220" y="988954"/>
                <a:ext cx="4328984" cy="387249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Arrow: Right 1">
                <a:extLst>
                  <a:ext uri="{FF2B5EF4-FFF2-40B4-BE49-F238E27FC236}">
                    <a16:creationId xmlns:a16="http://schemas.microsoft.com/office/drawing/2014/main" id="{C55F16CB-4781-EFC2-2460-F34EFDEF5F8B}"/>
                  </a:ext>
                </a:extLst>
              </p:cNvPr>
              <p:cNvSpPr/>
              <p:nvPr/>
            </p:nvSpPr>
            <p:spPr>
              <a:xfrm>
                <a:off x="6951437" y="3556395"/>
                <a:ext cx="1298041" cy="365395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AB2C6DF-64E3-34C7-89C2-D34BD1EABBDF}"/>
              </a:ext>
            </a:extLst>
          </p:cNvPr>
          <p:cNvSpPr txBox="1"/>
          <p:nvPr/>
        </p:nvSpPr>
        <p:spPr>
          <a:xfrm>
            <a:off x="8326315" y="3904609"/>
            <a:ext cx="3380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FIRO analyses under CC and modified skill</a:t>
            </a:r>
            <a:endParaRPr lang="en-US" sz="2000" dirty="0"/>
          </a:p>
        </p:txBody>
      </p:sp>
      <p:pic>
        <p:nvPicPr>
          <p:cNvPr id="5" name="Picture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15DBC8FB-A1F5-B45F-4A98-A86F10DFB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2"/>
          <a:stretch/>
        </p:blipFill>
        <p:spPr>
          <a:xfrm>
            <a:off x="7290423" y="5009311"/>
            <a:ext cx="5052874" cy="1331907"/>
          </a:xfrm>
          <a:prstGeom prst="rect">
            <a:avLst/>
          </a:prstGeom>
        </p:spPr>
      </p:pic>
      <p:sp>
        <p:nvSpPr>
          <p:cNvPr id="28" name="Arrow: Down 27">
            <a:extLst>
              <a:ext uri="{FF2B5EF4-FFF2-40B4-BE49-F238E27FC236}">
                <a16:creationId xmlns:a16="http://schemas.microsoft.com/office/drawing/2014/main" id="{B2CC46C6-A725-BB79-7AC9-3DB1B6A79105}"/>
              </a:ext>
            </a:extLst>
          </p:cNvPr>
          <p:cNvSpPr/>
          <p:nvPr/>
        </p:nvSpPr>
        <p:spPr>
          <a:xfrm>
            <a:off x="1907705" y="3404802"/>
            <a:ext cx="357250" cy="3693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B4815217-EC27-B3F4-CE61-6412DF8AC3B9}"/>
              </a:ext>
            </a:extLst>
          </p:cNvPr>
          <p:cNvSpPr/>
          <p:nvPr/>
        </p:nvSpPr>
        <p:spPr>
          <a:xfrm>
            <a:off x="6951436" y="3919009"/>
            <a:ext cx="1298041" cy="36539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5E7DF55-32AD-CA25-828F-78C88101A8F0}"/>
              </a:ext>
            </a:extLst>
          </p:cNvPr>
          <p:cNvSpPr/>
          <p:nvPr/>
        </p:nvSpPr>
        <p:spPr>
          <a:xfrm>
            <a:off x="3100576" y="3834084"/>
            <a:ext cx="1122742" cy="9203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SWM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9431162-1DF8-C5D5-473E-902C2AD9A329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Performance around extremes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44DC07A-A0B1-7197-9706-3CAF69E9BA3F}"/>
              </a:ext>
            </a:extLst>
          </p:cNvPr>
          <p:cNvSpPr/>
          <p:nvPr/>
        </p:nvSpPr>
        <p:spPr>
          <a:xfrm>
            <a:off x="4747984" y="825467"/>
            <a:ext cx="7156662" cy="5566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EF433425-3EC2-D791-6C9E-26C1A69B9F46}"/>
              </a:ext>
            </a:extLst>
          </p:cNvPr>
          <p:cNvGrpSpPr/>
          <p:nvPr/>
        </p:nvGrpSpPr>
        <p:grpSpPr>
          <a:xfrm>
            <a:off x="5222782" y="4409369"/>
            <a:ext cx="6375498" cy="718939"/>
            <a:chOff x="5232015" y="4529258"/>
            <a:chExt cx="6375498" cy="71893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07A0362-A740-425E-B9F0-2DF8557080E0}"/>
                </a:ext>
              </a:extLst>
            </p:cNvPr>
            <p:cNvGrpSpPr/>
            <p:nvPr/>
          </p:nvGrpSpPr>
          <p:grpSpPr>
            <a:xfrm>
              <a:off x="5232015" y="4529258"/>
              <a:ext cx="6375498" cy="718939"/>
              <a:chOff x="5082494" y="1670180"/>
              <a:chExt cx="6375498" cy="718939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09BFA8E-13F6-D591-9357-EAA1EDB80304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835B0F7-E67C-AB7C-26CE-C0A6E1FDD8AB}"/>
                  </a:ext>
                </a:extLst>
              </p:cNvPr>
              <p:cNvGrpSpPr/>
              <p:nvPr/>
            </p:nvGrpSpPr>
            <p:grpSpPr>
              <a:xfrm>
                <a:off x="5082494" y="1923392"/>
                <a:ext cx="6375498" cy="465727"/>
                <a:chOff x="5082494" y="1923392"/>
                <a:chExt cx="6375498" cy="465727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E15EA09E-F816-72BE-EFB6-CA017C3E3A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7149DEEF-93EE-1C22-3903-D50924E244CD}"/>
                    </a:ext>
                  </a:extLst>
                </p:cNvPr>
                <p:cNvSpPr txBox="1"/>
                <p:nvPr/>
              </p:nvSpPr>
              <p:spPr>
                <a:xfrm>
                  <a:off x="5082494" y="1923392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flow</a:t>
                  </a:r>
                </a:p>
              </p:txBody>
            </p:sp>
          </p:grp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AFDFCBC-FC1C-BF88-77B8-4871A0F0BA72}"/>
                </a:ext>
              </a:extLst>
            </p:cNvPr>
            <p:cNvSpPr/>
            <p:nvPr/>
          </p:nvSpPr>
          <p:spPr>
            <a:xfrm>
              <a:off x="5850294" y="4719394"/>
              <a:ext cx="5663682" cy="487496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6AA26925-C6A2-A326-A384-C77D19BF60CA}"/>
              </a:ext>
            </a:extLst>
          </p:cNvPr>
          <p:cNvGrpSpPr/>
          <p:nvPr/>
        </p:nvGrpSpPr>
        <p:grpSpPr>
          <a:xfrm>
            <a:off x="5219398" y="5506102"/>
            <a:ext cx="6388115" cy="826814"/>
            <a:chOff x="5219398" y="5421384"/>
            <a:chExt cx="6388115" cy="82681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18EDB58-4282-C3A0-0C61-D0EF3A553E59}"/>
                </a:ext>
              </a:extLst>
            </p:cNvPr>
            <p:cNvGrpSpPr/>
            <p:nvPr/>
          </p:nvGrpSpPr>
          <p:grpSpPr>
            <a:xfrm>
              <a:off x="5219398" y="5529259"/>
              <a:ext cx="6388115" cy="718939"/>
              <a:chOff x="5069877" y="1670180"/>
              <a:chExt cx="6388115" cy="718939"/>
            </a:xfrm>
          </p:grpSpPr>
          <p:cxnSp>
            <p:nvCxnSpPr>
              <p:cNvPr id="1024" name="Straight Connector 1023">
                <a:extLst>
                  <a:ext uri="{FF2B5EF4-FFF2-40B4-BE49-F238E27FC236}">
                    <a16:creationId xmlns:a16="http://schemas.microsoft.com/office/drawing/2014/main" id="{FDBFEC28-3013-24C5-004E-33575DDB9282}"/>
                  </a:ext>
                </a:extLst>
              </p:cNvPr>
              <p:cNvCxnSpPr/>
              <p:nvPr/>
            </p:nvCxnSpPr>
            <p:spPr>
              <a:xfrm>
                <a:off x="5673012" y="1670180"/>
                <a:ext cx="0" cy="718939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5" name="Group 1024">
                <a:extLst>
                  <a:ext uri="{FF2B5EF4-FFF2-40B4-BE49-F238E27FC236}">
                    <a16:creationId xmlns:a16="http://schemas.microsoft.com/office/drawing/2014/main" id="{2EEAA3DF-F074-A2BF-CA85-2874E9CBBA2E}"/>
                  </a:ext>
                </a:extLst>
              </p:cNvPr>
              <p:cNvGrpSpPr/>
              <p:nvPr/>
            </p:nvGrpSpPr>
            <p:grpSpPr>
              <a:xfrm>
                <a:off x="5069877" y="1798320"/>
                <a:ext cx="6388115" cy="590799"/>
                <a:chOff x="5069877" y="1798320"/>
                <a:chExt cx="6388115" cy="590799"/>
              </a:xfrm>
            </p:grpSpPr>
            <p:cxnSp>
              <p:nvCxnSpPr>
                <p:cNvPr id="1026" name="Straight Connector 1025">
                  <a:extLst>
                    <a:ext uri="{FF2B5EF4-FFF2-40B4-BE49-F238E27FC236}">
                      <a16:creationId xmlns:a16="http://schemas.microsoft.com/office/drawing/2014/main" id="{A8E7C006-BDCF-49C6-D5C0-F584E428B4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73012" y="2389119"/>
                  <a:ext cx="5784980" cy="0"/>
                </a:xfrm>
                <a:prstGeom prst="line">
                  <a:avLst/>
                </a:prstGeom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7" name="TextBox 1026">
                  <a:extLst>
                    <a:ext uri="{FF2B5EF4-FFF2-40B4-BE49-F238E27FC236}">
                      <a16:creationId xmlns:a16="http://schemas.microsoft.com/office/drawing/2014/main" id="{5AD77115-9DE7-B09E-B51F-336BA6E13CBC}"/>
                    </a:ext>
                  </a:extLst>
                </p:cNvPr>
                <p:cNvSpPr txBox="1"/>
                <p:nvPr/>
              </p:nvSpPr>
              <p:spPr>
                <a:xfrm>
                  <a:off x="5069877" y="1798320"/>
                  <a:ext cx="79980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C00000"/>
                      </a:solidFill>
                    </a:rPr>
                    <a:t>flow</a:t>
                  </a:r>
                </a:p>
              </p:txBody>
            </p:sp>
          </p:grpSp>
        </p:grp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1317FB3B-F079-35CB-FE0F-A0606F57F00A}"/>
                </a:ext>
              </a:extLst>
            </p:cNvPr>
            <p:cNvSpPr/>
            <p:nvPr/>
          </p:nvSpPr>
          <p:spPr>
            <a:xfrm>
              <a:off x="5943831" y="5421384"/>
              <a:ext cx="5663682" cy="804590"/>
            </a:xfrm>
            <a:custGeom>
              <a:avLst/>
              <a:gdLst>
                <a:gd name="connsiteX0" fmla="*/ 0 w 5663682"/>
                <a:gd name="connsiteY0" fmla="*/ 330123 h 629111"/>
                <a:gd name="connsiteX1" fmla="*/ 74645 w 5663682"/>
                <a:gd name="connsiteY1" fmla="*/ 479413 h 629111"/>
                <a:gd name="connsiteX2" fmla="*/ 177282 w 5663682"/>
                <a:gd name="connsiteY2" fmla="*/ 50205 h 629111"/>
                <a:gd name="connsiteX3" fmla="*/ 205273 w 5663682"/>
                <a:gd name="connsiteY3" fmla="*/ 302131 h 629111"/>
                <a:gd name="connsiteX4" fmla="*/ 289249 w 5663682"/>
                <a:gd name="connsiteY4" fmla="*/ 218156 h 629111"/>
                <a:gd name="connsiteX5" fmla="*/ 438539 w 5663682"/>
                <a:gd name="connsiteY5" fmla="*/ 554058 h 629111"/>
                <a:gd name="connsiteX6" fmla="*/ 485192 w 5663682"/>
                <a:gd name="connsiteY6" fmla="*/ 292801 h 629111"/>
                <a:gd name="connsiteX7" fmla="*/ 569167 w 5663682"/>
                <a:gd name="connsiteY7" fmla="*/ 582050 h 629111"/>
                <a:gd name="connsiteX8" fmla="*/ 783771 w 5663682"/>
                <a:gd name="connsiteY8" fmla="*/ 78197 h 629111"/>
                <a:gd name="connsiteX9" fmla="*/ 849086 w 5663682"/>
                <a:gd name="connsiteY9" fmla="*/ 311462 h 629111"/>
                <a:gd name="connsiteX10" fmla="*/ 905069 w 5663682"/>
                <a:gd name="connsiteY10" fmla="*/ 199494 h 629111"/>
                <a:gd name="connsiteX11" fmla="*/ 951722 w 5663682"/>
                <a:gd name="connsiteY11" fmla="*/ 535397 h 629111"/>
                <a:gd name="connsiteX12" fmla="*/ 998375 w 5663682"/>
                <a:gd name="connsiteY12" fmla="*/ 339454 h 629111"/>
                <a:gd name="connsiteX13" fmla="*/ 1091682 w 5663682"/>
                <a:gd name="connsiteY13" fmla="*/ 628703 h 629111"/>
                <a:gd name="connsiteX14" fmla="*/ 1156996 w 5663682"/>
                <a:gd name="connsiteY14" fmla="*/ 404768 h 629111"/>
                <a:gd name="connsiteX15" fmla="*/ 1194318 w 5663682"/>
                <a:gd name="connsiteY15" fmla="*/ 479413 h 629111"/>
                <a:gd name="connsiteX16" fmla="*/ 1259633 w 5663682"/>
                <a:gd name="connsiteY16" fmla="*/ 274139 h 629111"/>
                <a:gd name="connsiteX17" fmla="*/ 1296955 w 5663682"/>
                <a:gd name="connsiteY17" fmla="*/ 507405 h 629111"/>
                <a:gd name="connsiteX18" fmla="*/ 1352939 w 5663682"/>
                <a:gd name="connsiteY18" fmla="*/ 367445 h 629111"/>
                <a:gd name="connsiteX19" fmla="*/ 1418253 w 5663682"/>
                <a:gd name="connsiteY19" fmla="*/ 591380 h 629111"/>
                <a:gd name="connsiteX20" fmla="*/ 1548882 w 5663682"/>
                <a:gd name="connsiteY20" fmla="*/ 115519 h 629111"/>
                <a:gd name="connsiteX21" fmla="*/ 1558212 w 5663682"/>
                <a:gd name="connsiteY21" fmla="*/ 283470 h 629111"/>
                <a:gd name="connsiteX22" fmla="*/ 1632857 w 5663682"/>
                <a:gd name="connsiteY22" fmla="*/ 96858 h 629111"/>
                <a:gd name="connsiteX23" fmla="*/ 1698171 w 5663682"/>
                <a:gd name="connsiteY23" fmla="*/ 516735 h 629111"/>
                <a:gd name="connsiteX24" fmla="*/ 1800808 w 5663682"/>
                <a:gd name="connsiteY24" fmla="*/ 227486 h 629111"/>
                <a:gd name="connsiteX25" fmla="*/ 1856792 w 5663682"/>
                <a:gd name="connsiteY25" fmla="*/ 535397 h 629111"/>
                <a:gd name="connsiteX26" fmla="*/ 2015412 w 5663682"/>
                <a:gd name="connsiteY26" fmla="*/ 78197 h 629111"/>
                <a:gd name="connsiteX27" fmla="*/ 2062065 w 5663682"/>
                <a:gd name="connsiteY27" fmla="*/ 283470 h 629111"/>
                <a:gd name="connsiteX28" fmla="*/ 2164702 w 5663682"/>
                <a:gd name="connsiteY28" fmla="*/ 134180 h 629111"/>
                <a:gd name="connsiteX29" fmla="*/ 2192694 w 5663682"/>
                <a:gd name="connsiteY29" fmla="*/ 246148 h 629111"/>
                <a:gd name="connsiteX30" fmla="*/ 2323322 w 5663682"/>
                <a:gd name="connsiteY30" fmla="*/ 115519 h 629111"/>
                <a:gd name="connsiteX31" fmla="*/ 2407298 w 5663682"/>
                <a:gd name="connsiteY31" fmla="*/ 292801 h 629111"/>
                <a:gd name="connsiteX32" fmla="*/ 2481943 w 5663682"/>
                <a:gd name="connsiteY32" fmla="*/ 87527 h 629111"/>
                <a:gd name="connsiteX33" fmla="*/ 2547257 w 5663682"/>
                <a:gd name="connsiteY33" fmla="*/ 470082 h 629111"/>
                <a:gd name="connsiteX34" fmla="*/ 2612571 w 5663682"/>
                <a:gd name="connsiteY34" fmla="*/ 302131 h 629111"/>
                <a:gd name="connsiteX35" fmla="*/ 2696547 w 5663682"/>
                <a:gd name="connsiteY35" fmla="*/ 516735 h 629111"/>
                <a:gd name="connsiteX36" fmla="*/ 2771192 w 5663682"/>
                <a:gd name="connsiteY36" fmla="*/ 330123 h 629111"/>
                <a:gd name="connsiteX37" fmla="*/ 2845837 w 5663682"/>
                <a:gd name="connsiteY37" fmla="*/ 554058 h 629111"/>
                <a:gd name="connsiteX38" fmla="*/ 2948473 w 5663682"/>
                <a:gd name="connsiteY38" fmla="*/ 143511 h 629111"/>
                <a:gd name="connsiteX39" fmla="*/ 2995126 w 5663682"/>
                <a:gd name="connsiteY39" fmla="*/ 339454 h 629111"/>
                <a:gd name="connsiteX40" fmla="*/ 3051110 w 5663682"/>
                <a:gd name="connsiteY40" fmla="*/ 12882 h 629111"/>
                <a:gd name="connsiteX41" fmla="*/ 3135086 w 5663682"/>
                <a:gd name="connsiteY41" fmla="*/ 180833 h 629111"/>
                <a:gd name="connsiteX42" fmla="*/ 3209730 w 5663682"/>
                <a:gd name="connsiteY42" fmla="*/ 12882 h 629111"/>
                <a:gd name="connsiteX43" fmla="*/ 3349690 w 5663682"/>
                <a:gd name="connsiteY43" fmla="*/ 600711 h 629111"/>
                <a:gd name="connsiteX44" fmla="*/ 3396343 w 5663682"/>
                <a:gd name="connsiteY44" fmla="*/ 414099 h 629111"/>
                <a:gd name="connsiteX45" fmla="*/ 3480318 w 5663682"/>
                <a:gd name="connsiteY45" fmla="*/ 507405 h 629111"/>
                <a:gd name="connsiteX46" fmla="*/ 3554963 w 5663682"/>
                <a:gd name="connsiteY46" fmla="*/ 246148 h 629111"/>
                <a:gd name="connsiteX47" fmla="*/ 3610947 w 5663682"/>
                <a:gd name="connsiteY47" fmla="*/ 479413 h 629111"/>
                <a:gd name="connsiteX48" fmla="*/ 3657600 w 5663682"/>
                <a:gd name="connsiteY48" fmla="*/ 311462 h 629111"/>
                <a:gd name="connsiteX49" fmla="*/ 3732245 w 5663682"/>
                <a:gd name="connsiteY49" fmla="*/ 582050 h 629111"/>
                <a:gd name="connsiteX50" fmla="*/ 3844212 w 5663682"/>
                <a:gd name="connsiteY50" fmla="*/ 180833 h 629111"/>
                <a:gd name="connsiteX51" fmla="*/ 3909526 w 5663682"/>
                <a:gd name="connsiteY51" fmla="*/ 488743 h 629111"/>
                <a:gd name="connsiteX52" fmla="*/ 3956179 w 5663682"/>
                <a:gd name="connsiteY52" fmla="*/ 302131 h 629111"/>
                <a:gd name="connsiteX53" fmla="*/ 4040155 w 5663682"/>
                <a:gd name="connsiteY53" fmla="*/ 563388 h 629111"/>
                <a:gd name="connsiteX54" fmla="*/ 4198775 w 5663682"/>
                <a:gd name="connsiteY54" fmla="*/ 40874 h 629111"/>
                <a:gd name="connsiteX55" fmla="*/ 4226767 w 5663682"/>
                <a:gd name="connsiteY55" fmla="*/ 236817 h 629111"/>
                <a:gd name="connsiteX56" fmla="*/ 4301412 w 5663682"/>
                <a:gd name="connsiteY56" fmla="*/ 152841 h 629111"/>
                <a:gd name="connsiteX57" fmla="*/ 4394718 w 5663682"/>
                <a:gd name="connsiteY57" fmla="*/ 498074 h 629111"/>
                <a:gd name="connsiteX58" fmla="*/ 4460033 w 5663682"/>
                <a:gd name="connsiteY58" fmla="*/ 302131 h 629111"/>
                <a:gd name="connsiteX59" fmla="*/ 4506686 w 5663682"/>
                <a:gd name="connsiteY59" fmla="*/ 554058 h 629111"/>
                <a:gd name="connsiteX60" fmla="*/ 4572000 w 5663682"/>
                <a:gd name="connsiteY60" fmla="*/ 208825 h 629111"/>
                <a:gd name="connsiteX61" fmla="*/ 4665306 w 5663682"/>
                <a:gd name="connsiteY61" fmla="*/ 339454 h 629111"/>
                <a:gd name="connsiteX62" fmla="*/ 4749282 w 5663682"/>
                <a:gd name="connsiteY62" fmla="*/ 22213 h 629111"/>
                <a:gd name="connsiteX63" fmla="*/ 4786604 w 5663682"/>
                <a:gd name="connsiteY63" fmla="*/ 330123 h 629111"/>
                <a:gd name="connsiteX64" fmla="*/ 4842588 w 5663682"/>
                <a:gd name="connsiteY64" fmla="*/ 218156 h 629111"/>
                <a:gd name="connsiteX65" fmla="*/ 4898571 w 5663682"/>
                <a:gd name="connsiteY65" fmla="*/ 376776 h 629111"/>
                <a:gd name="connsiteX66" fmla="*/ 5010539 w 5663682"/>
                <a:gd name="connsiteY66" fmla="*/ 227486 h 629111"/>
                <a:gd name="connsiteX67" fmla="*/ 5113175 w 5663682"/>
                <a:gd name="connsiteY67" fmla="*/ 572719 h 629111"/>
                <a:gd name="connsiteX68" fmla="*/ 5206482 w 5663682"/>
                <a:gd name="connsiteY68" fmla="*/ 320792 h 629111"/>
                <a:gd name="connsiteX69" fmla="*/ 5253135 w 5663682"/>
                <a:gd name="connsiteY69" fmla="*/ 544727 h 629111"/>
                <a:gd name="connsiteX70" fmla="*/ 5346441 w 5663682"/>
                <a:gd name="connsiteY70" fmla="*/ 171503 h 629111"/>
                <a:gd name="connsiteX71" fmla="*/ 5449077 w 5663682"/>
                <a:gd name="connsiteY71" fmla="*/ 460752 h 629111"/>
                <a:gd name="connsiteX72" fmla="*/ 5505061 w 5663682"/>
                <a:gd name="connsiteY72" fmla="*/ 320792 h 629111"/>
                <a:gd name="connsiteX73" fmla="*/ 5579706 w 5663682"/>
                <a:gd name="connsiteY73" fmla="*/ 498074 h 629111"/>
                <a:gd name="connsiteX74" fmla="*/ 5663682 w 5663682"/>
                <a:gd name="connsiteY74" fmla="*/ 302131 h 62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663682" h="629111">
                  <a:moveTo>
                    <a:pt x="0" y="330123"/>
                  </a:moveTo>
                  <a:cubicBezTo>
                    <a:pt x="22549" y="428094"/>
                    <a:pt x="45098" y="526066"/>
                    <a:pt x="74645" y="479413"/>
                  </a:cubicBezTo>
                  <a:cubicBezTo>
                    <a:pt x="104192" y="432760"/>
                    <a:pt x="155511" y="79752"/>
                    <a:pt x="177282" y="50205"/>
                  </a:cubicBezTo>
                  <a:cubicBezTo>
                    <a:pt x="199053" y="20658"/>
                    <a:pt x="186612" y="274139"/>
                    <a:pt x="205273" y="302131"/>
                  </a:cubicBezTo>
                  <a:cubicBezTo>
                    <a:pt x="223934" y="330123"/>
                    <a:pt x="250372" y="176168"/>
                    <a:pt x="289249" y="218156"/>
                  </a:cubicBezTo>
                  <a:cubicBezTo>
                    <a:pt x="328126" y="260144"/>
                    <a:pt x="405882" y="541617"/>
                    <a:pt x="438539" y="554058"/>
                  </a:cubicBezTo>
                  <a:cubicBezTo>
                    <a:pt x="471196" y="566499"/>
                    <a:pt x="463421" y="288136"/>
                    <a:pt x="485192" y="292801"/>
                  </a:cubicBezTo>
                  <a:cubicBezTo>
                    <a:pt x="506963" y="297466"/>
                    <a:pt x="519404" y="617817"/>
                    <a:pt x="569167" y="582050"/>
                  </a:cubicBezTo>
                  <a:cubicBezTo>
                    <a:pt x="618930" y="546283"/>
                    <a:pt x="737118" y="123295"/>
                    <a:pt x="783771" y="78197"/>
                  </a:cubicBezTo>
                  <a:cubicBezTo>
                    <a:pt x="830424" y="33099"/>
                    <a:pt x="828870" y="291246"/>
                    <a:pt x="849086" y="311462"/>
                  </a:cubicBezTo>
                  <a:cubicBezTo>
                    <a:pt x="869302" y="331678"/>
                    <a:pt x="887963" y="162172"/>
                    <a:pt x="905069" y="199494"/>
                  </a:cubicBezTo>
                  <a:cubicBezTo>
                    <a:pt x="922175" y="236816"/>
                    <a:pt x="936171" y="512070"/>
                    <a:pt x="951722" y="535397"/>
                  </a:cubicBezTo>
                  <a:cubicBezTo>
                    <a:pt x="967273" y="558724"/>
                    <a:pt x="975048" y="323903"/>
                    <a:pt x="998375" y="339454"/>
                  </a:cubicBezTo>
                  <a:cubicBezTo>
                    <a:pt x="1021702" y="355005"/>
                    <a:pt x="1065245" y="617817"/>
                    <a:pt x="1091682" y="628703"/>
                  </a:cubicBezTo>
                  <a:cubicBezTo>
                    <a:pt x="1118119" y="639589"/>
                    <a:pt x="1139890" y="429650"/>
                    <a:pt x="1156996" y="404768"/>
                  </a:cubicBezTo>
                  <a:cubicBezTo>
                    <a:pt x="1174102" y="379886"/>
                    <a:pt x="1177212" y="501184"/>
                    <a:pt x="1194318" y="479413"/>
                  </a:cubicBezTo>
                  <a:cubicBezTo>
                    <a:pt x="1211424" y="457642"/>
                    <a:pt x="1242527" y="269474"/>
                    <a:pt x="1259633" y="274139"/>
                  </a:cubicBezTo>
                  <a:cubicBezTo>
                    <a:pt x="1276739" y="278804"/>
                    <a:pt x="1281404" y="491854"/>
                    <a:pt x="1296955" y="507405"/>
                  </a:cubicBezTo>
                  <a:cubicBezTo>
                    <a:pt x="1312506" y="522956"/>
                    <a:pt x="1332723" y="353449"/>
                    <a:pt x="1352939" y="367445"/>
                  </a:cubicBezTo>
                  <a:cubicBezTo>
                    <a:pt x="1373155" y="381441"/>
                    <a:pt x="1385596" y="633368"/>
                    <a:pt x="1418253" y="591380"/>
                  </a:cubicBezTo>
                  <a:cubicBezTo>
                    <a:pt x="1450910" y="549392"/>
                    <a:pt x="1525556" y="166837"/>
                    <a:pt x="1548882" y="115519"/>
                  </a:cubicBezTo>
                  <a:cubicBezTo>
                    <a:pt x="1572208" y="64201"/>
                    <a:pt x="1544216" y="286580"/>
                    <a:pt x="1558212" y="283470"/>
                  </a:cubicBezTo>
                  <a:cubicBezTo>
                    <a:pt x="1572208" y="280360"/>
                    <a:pt x="1609531" y="57981"/>
                    <a:pt x="1632857" y="96858"/>
                  </a:cubicBezTo>
                  <a:cubicBezTo>
                    <a:pt x="1656183" y="135735"/>
                    <a:pt x="1670179" y="494964"/>
                    <a:pt x="1698171" y="516735"/>
                  </a:cubicBezTo>
                  <a:cubicBezTo>
                    <a:pt x="1726163" y="538506"/>
                    <a:pt x="1774371" y="224376"/>
                    <a:pt x="1800808" y="227486"/>
                  </a:cubicBezTo>
                  <a:cubicBezTo>
                    <a:pt x="1827245" y="230596"/>
                    <a:pt x="1821025" y="560279"/>
                    <a:pt x="1856792" y="535397"/>
                  </a:cubicBezTo>
                  <a:cubicBezTo>
                    <a:pt x="1892559" y="510516"/>
                    <a:pt x="1981200" y="120185"/>
                    <a:pt x="2015412" y="78197"/>
                  </a:cubicBezTo>
                  <a:cubicBezTo>
                    <a:pt x="2049624" y="36209"/>
                    <a:pt x="2037183" y="274140"/>
                    <a:pt x="2062065" y="283470"/>
                  </a:cubicBezTo>
                  <a:cubicBezTo>
                    <a:pt x="2086947" y="292800"/>
                    <a:pt x="2142931" y="140400"/>
                    <a:pt x="2164702" y="134180"/>
                  </a:cubicBezTo>
                  <a:cubicBezTo>
                    <a:pt x="2186473" y="127960"/>
                    <a:pt x="2166257" y="249258"/>
                    <a:pt x="2192694" y="246148"/>
                  </a:cubicBezTo>
                  <a:cubicBezTo>
                    <a:pt x="2219131" y="243038"/>
                    <a:pt x="2287555" y="107744"/>
                    <a:pt x="2323322" y="115519"/>
                  </a:cubicBezTo>
                  <a:cubicBezTo>
                    <a:pt x="2359089" y="123294"/>
                    <a:pt x="2380861" y="297466"/>
                    <a:pt x="2407298" y="292801"/>
                  </a:cubicBezTo>
                  <a:cubicBezTo>
                    <a:pt x="2433735" y="288136"/>
                    <a:pt x="2458617" y="57980"/>
                    <a:pt x="2481943" y="87527"/>
                  </a:cubicBezTo>
                  <a:cubicBezTo>
                    <a:pt x="2505269" y="117074"/>
                    <a:pt x="2525486" y="434315"/>
                    <a:pt x="2547257" y="470082"/>
                  </a:cubicBezTo>
                  <a:cubicBezTo>
                    <a:pt x="2569028" y="505849"/>
                    <a:pt x="2587689" y="294356"/>
                    <a:pt x="2612571" y="302131"/>
                  </a:cubicBezTo>
                  <a:cubicBezTo>
                    <a:pt x="2637453" y="309906"/>
                    <a:pt x="2670110" y="512070"/>
                    <a:pt x="2696547" y="516735"/>
                  </a:cubicBezTo>
                  <a:cubicBezTo>
                    <a:pt x="2722984" y="521400"/>
                    <a:pt x="2746310" y="323903"/>
                    <a:pt x="2771192" y="330123"/>
                  </a:cubicBezTo>
                  <a:cubicBezTo>
                    <a:pt x="2796074" y="336343"/>
                    <a:pt x="2816290" y="585160"/>
                    <a:pt x="2845837" y="554058"/>
                  </a:cubicBezTo>
                  <a:cubicBezTo>
                    <a:pt x="2875384" y="522956"/>
                    <a:pt x="2923592" y="179278"/>
                    <a:pt x="2948473" y="143511"/>
                  </a:cubicBezTo>
                  <a:cubicBezTo>
                    <a:pt x="2973355" y="107744"/>
                    <a:pt x="2978020" y="361225"/>
                    <a:pt x="2995126" y="339454"/>
                  </a:cubicBezTo>
                  <a:cubicBezTo>
                    <a:pt x="3012232" y="317683"/>
                    <a:pt x="3027783" y="39319"/>
                    <a:pt x="3051110" y="12882"/>
                  </a:cubicBezTo>
                  <a:cubicBezTo>
                    <a:pt x="3074437" y="-13555"/>
                    <a:pt x="3108649" y="180833"/>
                    <a:pt x="3135086" y="180833"/>
                  </a:cubicBezTo>
                  <a:cubicBezTo>
                    <a:pt x="3161523" y="180833"/>
                    <a:pt x="3173963" y="-57098"/>
                    <a:pt x="3209730" y="12882"/>
                  </a:cubicBezTo>
                  <a:cubicBezTo>
                    <a:pt x="3245497" y="82862"/>
                    <a:pt x="3318588" y="533842"/>
                    <a:pt x="3349690" y="600711"/>
                  </a:cubicBezTo>
                  <a:cubicBezTo>
                    <a:pt x="3380792" y="667581"/>
                    <a:pt x="3374572" y="429650"/>
                    <a:pt x="3396343" y="414099"/>
                  </a:cubicBezTo>
                  <a:cubicBezTo>
                    <a:pt x="3418114" y="398548"/>
                    <a:pt x="3453881" y="535397"/>
                    <a:pt x="3480318" y="507405"/>
                  </a:cubicBezTo>
                  <a:cubicBezTo>
                    <a:pt x="3506755" y="479413"/>
                    <a:pt x="3533192" y="250813"/>
                    <a:pt x="3554963" y="246148"/>
                  </a:cubicBezTo>
                  <a:cubicBezTo>
                    <a:pt x="3576735" y="241483"/>
                    <a:pt x="3593841" y="468527"/>
                    <a:pt x="3610947" y="479413"/>
                  </a:cubicBezTo>
                  <a:cubicBezTo>
                    <a:pt x="3628053" y="490299"/>
                    <a:pt x="3637384" y="294356"/>
                    <a:pt x="3657600" y="311462"/>
                  </a:cubicBezTo>
                  <a:cubicBezTo>
                    <a:pt x="3677816" y="328568"/>
                    <a:pt x="3701143" y="603821"/>
                    <a:pt x="3732245" y="582050"/>
                  </a:cubicBezTo>
                  <a:cubicBezTo>
                    <a:pt x="3763347" y="560279"/>
                    <a:pt x="3814665" y="196384"/>
                    <a:pt x="3844212" y="180833"/>
                  </a:cubicBezTo>
                  <a:cubicBezTo>
                    <a:pt x="3873759" y="165282"/>
                    <a:pt x="3890865" y="468527"/>
                    <a:pt x="3909526" y="488743"/>
                  </a:cubicBezTo>
                  <a:cubicBezTo>
                    <a:pt x="3928187" y="508959"/>
                    <a:pt x="3934408" y="289690"/>
                    <a:pt x="3956179" y="302131"/>
                  </a:cubicBezTo>
                  <a:cubicBezTo>
                    <a:pt x="3977951" y="314572"/>
                    <a:pt x="3999722" y="606931"/>
                    <a:pt x="4040155" y="563388"/>
                  </a:cubicBezTo>
                  <a:cubicBezTo>
                    <a:pt x="4080588" y="519845"/>
                    <a:pt x="4167673" y="95302"/>
                    <a:pt x="4198775" y="40874"/>
                  </a:cubicBezTo>
                  <a:cubicBezTo>
                    <a:pt x="4229877" y="-13554"/>
                    <a:pt x="4209661" y="218156"/>
                    <a:pt x="4226767" y="236817"/>
                  </a:cubicBezTo>
                  <a:cubicBezTo>
                    <a:pt x="4243873" y="255478"/>
                    <a:pt x="4273420" y="109298"/>
                    <a:pt x="4301412" y="152841"/>
                  </a:cubicBezTo>
                  <a:cubicBezTo>
                    <a:pt x="4329404" y="196384"/>
                    <a:pt x="4368281" y="473192"/>
                    <a:pt x="4394718" y="498074"/>
                  </a:cubicBezTo>
                  <a:cubicBezTo>
                    <a:pt x="4421155" y="522956"/>
                    <a:pt x="4441372" y="292800"/>
                    <a:pt x="4460033" y="302131"/>
                  </a:cubicBezTo>
                  <a:cubicBezTo>
                    <a:pt x="4478694" y="311462"/>
                    <a:pt x="4488025" y="569609"/>
                    <a:pt x="4506686" y="554058"/>
                  </a:cubicBezTo>
                  <a:cubicBezTo>
                    <a:pt x="4525347" y="538507"/>
                    <a:pt x="4545563" y="244592"/>
                    <a:pt x="4572000" y="208825"/>
                  </a:cubicBezTo>
                  <a:cubicBezTo>
                    <a:pt x="4598437" y="173058"/>
                    <a:pt x="4635759" y="370556"/>
                    <a:pt x="4665306" y="339454"/>
                  </a:cubicBezTo>
                  <a:cubicBezTo>
                    <a:pt x="4694853" y="308352"/>
                    <a:pt x="4729066" y="23768"/>
                    <a:pt x="4749282" y="22213"/>
                  </a:cubicBezTo>
                  <a:cubicBezTo>
                    <a:pt x="4769498" y="20658"/>
                    <a:pt x="4771053" y="297466"/>
                    <a:pt x="4786604" y="330123"/>
                  </a:cubicBezTo>
                  <a:cubicBezTo>
                    <a:pt x="4802155" y="362780"/>
                    <a:pt x="4823927" y="210381"/>
                    <a:pt x="4842588" y="218156"/>
                  </a:cubicBezTo>
                  <a:cubicBezTo>
                    <a:pt x="4861249" y="225931"/>
                    <a:pt x="4870579" y="375221"/>
                    <a:pt x="4898571" y="376776"/>
                  </a:cubicBezTo>
                  <a:cubicBezTo>
                    <a:pt x="4926563" y="378331"/>
                    <a:pt x="4974772" y="194829"/>
                    <a:pt x="5010539" y="227486"/>
                  </a:cubicBezTo>
                  <a:cubicBezTo>
                    <a:pt x="5046306" y="260143"/>
                    <a:pt x="5080518" y="557168"/>
                    <a:pt x="5113175" y="572719"/>
                  </a:cubicBezTo>
                  <a:cubicBezTo>
                    <a:pt x="5145832" y="588270"/>
                    <a:pt x="5183155" y="325457"/>
                    <a:pt x="5206482" y="320792"/>
                  </a:cubicBezTo>
                  <a:cubicBezTo>
                    <a:pt x="5229809" y="316127"/>
                    <a:pt x="5229809" y="569608"/>
                    <a:pt x="5253135" y="544727"/>
                  </a:cubicBezTo>
                  <a:cubicBezTo>
                    <a:pt x="5276461" y="519846"/>
                    <a:pt x="5313784" y="185499"/>
                    <a:pt x="5346441" y="171503"/>
                  </a:cubicBezTo>
                  <a:cubicBezTo>
                    <a:pt x="5379098" y="157507"/>
                    <a:pt x="5422640" y="435871"/>
                    <a:pt x="5449077" y="460752"/>
                  </a:cubicBezTo>
                  <a:cubicBezTo>
                    <a:pt x="5475514" y="485633"/>
                    <a:pt x="5483290" y="314572"/>
                    <a:pt x="5505061" y="320792"/>
                  </a:cubicBezTo>
                  <a:cubicBezTo>
                    <a:pt x="5526832" y="327012"/>
                    <a:pt x="5553269" y="501184"/>
                    <a:pt x="5579706" y="498074"/>
                  </a:cubicBezTo>
                  <a:cubicBezTo>
                    <a:pt x="5606143" y="494964"/>
                    <a:pt x="5634912" y="398547"/>
                    <a:pt x="5663682" y="302131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Picture 31" descr="A graph of 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A31AC3C3-3A93-5E52-5443-713290942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6"/>
          <a:stretch>
            <a:fillRect/>
          </a:stretch>
        </p:blipFill>
        <p:spPr>
          <a:xfrm>
            <a:off x="6675458" y="699943"/>
            <a:ext cx="3828059" cy="337835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59480C5-8881-3712-BB2D-F8BB0F791FCD}"/>
              </a:ext>
            </a:extLst>
          </p:cNvPr>
          <p:cNvSpPr txBox="1"/>
          <p:nvPr/>
        </p:nvSpPr>
        <p:spPr>
          <a:xfrm>
            <a:off x="4677241" y="1184122"/>
            <a:ext cx="179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Best estimate</a:t>
            </a: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2275D17E-B90C-D7DA-E9D6-905F9D2D0FE4}"/>
              </a:ext>
            </a:extLst>
          </p:cNvPr>
          <p:cNvSpPr/>
          <p:nvPr/>
        </p:nvSpPr>
        <p:spPr>
          <a:xfrm rot="16200000">
            <a:off x="10110604" y="2536553"/>
            <a:ext cx="379968" cy="16713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D500B01-81B7-3F1E-2365-E7692E1C3ED8}"/>
              </a:ext>
            </a:extLst>
          </p:cNvPr>
          <p:cNvCxnSpPr>
            <a:cxnSpLocks/>
          </p:cNvCxnSpPr>
          <p:nvPr/>
        </p:nvCxnSpPr>
        <p:spPr>
          <a:xfrm>
            <a:off x="6117280" y="1374706"/>
            <a:ext cx="1129230" cy="4568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3142E29-1362-41E7-F59F-EF380EE57A98}"/>
              </a:ext>
            </a:extLst>
          </p:cNvPr>
          <p:cNvSpPr txBox="1"/>
          <p:nvPr/>
        </p:nvSpPr>
        <p:spPr>
          <a:xfrm>
            <a:off x="10512875" y="2280465"/>
            <a:ext cx="1791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Effect of </a:t>
            </a:r>
            <a:r>
              <a:rPr lang="en-US" b="1" dirty="0">
                <a:solidFill>
                  <a:srgbClr val="92D050"/>
                </a:solidFill>
              </a:rPr>
              <a:t>SWM</a:t>
            </a:r>
            <a:r>
              <a:rPr lang="en-US" dirty="0"/>
              <a:t> application</a:t>
            </a:r>
          </a:p>
        </p:txBody>
      </p:sp>
      <p:sp>
        <p:nvSpPr>
          <p:cNvPr id="1028" name="Rectangle 1027">
            <a:extLst>
              <a:ext uri="{FF2B5EF4-FFF2-40B4-BE49-F238E27FC236}">
                <a16:creationId xmlns:a16="http://schemas.microsoft.com/office/drawing/2014/main" id="{20ACC3D8-F4ED-3ABF-8A22-115B56E2AFA2}"/>
              </a:ext>
            </a:extLst>
          </p:cNvPr>
          <p:cNvSpPr/>
          <p:nvPr/>
        </p:nvSpPr>
        <p:spPr>
          <a:xfrm>
            <a:off x="6801103" y="4242816"/>
            <a:ext cx="3828059" cy="3769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Slide Number Placeholder 3">
            <a:extLst>
              <a:ext uri="{FF2B5EF4-FFF2-40B4-BE49-F238E27FC236}">
                <a16:creationId xmlns:a16="http://schemas.microsoft.com/office/drawing/2014/main" id="{01DFC3F6-634E-A9A6-2D3B-A1B8397C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42</a:t>
            </a:fld>
            <a:endParaRPr lang="en-US" dirty="0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B226A67A-2DE6-4766-8010-917F339C769A}"/>
              </a:ext>
            </a:extLst>
          </p:cNvPr>
          <p:cNvSpPr txBox="1"/>
          <p:nvPr/>
        </p:nvSpPr>
        <p:spPr>
          <a:xfrm>
            <a:off x="6768425" y="4264802"/>
            <a:ext cx="3974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Historical streamflow simulation (‘</a:t>
            </a:r>
            <a:r>
              <a:rPr lang="en-US" b="1" dirty="0" err="1"/>
              <a:t>swm</a:t>
            </a:r>
            <a:r>
              <a:rPr lang="en-US" dirty="0"/>
              <a:t>’)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B74E0C45-3DB6-8719-1DFA-9D58287F12A5}"/>
              </a:ext>
            </a:extLst>
          </p:cNvPr>
          <p:cNvSpPr txBox="1"/>
          <p:nvPr/>
        </p:nvSpPr>
        <p:spPr>
          <a:xfrm>
            <a:off x="6369226" y="5254796"/>
            <a:ext cx="5326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4C climate change streamflow simulation (‘</a:t>
            </a:r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r>
              <a:rPr lang="en-US" dirty="0">
                <a:solidFill>
                  <a:srgbClr val="C00000"/>
                </a:solidFill>
              </a:rPr>
              <a:t>’)</a:t>
            </a:r>
          </a:p>
        </p:txBody>
      </p:sp>
    </p:spTree>
    <p:extLst>
      <p:ext uri="{BB962C8B-B14F-4D97-AF65-F5344CB8AC3E}">
        <p14:creationId xmlns:p14="http://schemas.microsoft.com/office/powerpoint/2010/main" val="34526235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ACF69-832B-C70B-5632-FBE8DAD36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0A915473-94C2-F95B-9DB7-3A118371A03C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summary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990A49-BB99-EB64-916E-2FFBEEF14269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836A5C-E431-2DB2-E601-FE345AD0B027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F0789854-7659-F9E7-A446-C624E87DA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43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8C82F73-D218-4D84-F373-3791056A5346}"/>
              </a:ext>
            </a:extLst>
          </p:cNvPr>
          <p:cNvGrpSpPr/>
          <p:nvPr/>
        </p:nvGrpSpPr>
        <p:grpSpPr>
          <a:xfrm>
            <a:off x="425513" y="2455033"/>
            <a:ext cx="10748332" cy="3707909"/>
            <a:chOff x="425513" y="2092818"/>
            <a:chExt cx="10748332" cy="370790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F5CCA80-8C7B-B2D2-FF85-0A8A161CA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50000" r="55395" b="3153"/>
            <a:stretch>
              <a:fillRect/>
            </a:stretch>
          </p:blipFill>
          <p:spPr>
            <a:xfrm>
              <a:off x="425513" y="2092818"/>
              <a:ext cx="5258337" cy="3698629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04B0AD3-D082-B527-93BF-306C1E05975C}"/>
                </a:ext>
              </a:extLst>
            </p:cNvPr>
            <p:cNvGrpSpPr/>
            <p:nvPr/>
          </p:nvGrpSpPr>
          <p:grpSpPr>
            <a:xfrm>
              <a:off x="5915508" y="2092819"/>
              <a:ext cx="5258337" cy="3707908"/>
              <a:chOff x="5915508" y="2092819"/>
              <a:chExt cx="5258337" cy="3707908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9968222-CF94-282C-F534-3017CA6E5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4378" t="50000" r="55302" b="5477"/>
              <a:stretch>
                <a:fillRect/>
              </a:stretch>
            </p:blipFill>
            <p:spPr>
              <a:xfrm>
                <a:off x="6430596" y="2092819"/>
                <a:ext cx="4743249" cy="3507882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780A64E-5F8B-9687-0A6B-36D4C5AC3E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t="94313" r="55395" b="3153"/>
              <a:stretch>
                <a:fillRect/>
              </a:stretch>
            </p:blipFill>
            <p:spPr>
              <a:xfrm>
                <a:off x="5915508" y="5600701"/>
                <a:ext cx="5258337" cy="200026"/>
              </a:xfrm>
              <a:prstGeom prst="rect">
                <a:avLst/>
              </a:prstGeom>
            </p:spPr>
          </p:pic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2712FCF-7336-5B72-0AF2-C7769BE7105A}"/>
              </a:ext>
            </a:extLst>
          </p:cNvPr>
          <p:cNvSpPr txBox="1"/>
          <p:nvPr/>
        </p:nvSpPr>
        <p:spPr>
          <a:xfrm>
            <a:off x="570527" y="782282"/>
            <a:ext cx="10603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Scenarios with and without climate change show FIRO improvements w/increasing skill (e.g. </a:t>
            </a:r>
            <a:r>
              <a:rPr lang="en-US" sz="2400" dirty="0">
                <a:solidFill>
                  <a:srgbClr val="00B050"/>
                </a:solidFill>
              </a:rPr>
              <a:t>reducing release magnitudes</a:t>
            </a:r>
            <a:r>
              <a:rPr lang="en-US" sz="2400" dirty="0"/>
              <a:t>). Climate change enhanced extremes challenge FIRO policies and highlight reservoir </a:t>
            </a:r>
            <a:r>
              <a:rPr lang="en-US" sz="2400" dirty="0">
                <a:solidFill>
                  <a:srgbClr val="C00000"/>
                </a:solidFill>
              </a:rPr>
              <a:t>operational limitations</a:t>
            </a:r>
            <a:r>
              <a:rPr lang="en-US" sz="2400" dirty="0"/>
              <a:t>.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682C36-BD3A-DD0A-62A4-5A58D3CF8F4B}"/>
              </a:ext>
            </a:extLst>
          </p:cNvPr>
          <p:cNvSpPr txBox="1"/>
          <p:nvPr/>
        </p:nvSpPr>
        <p:spPr>
          <a:xfrm>
            <a:off x="638490" y="2094942"/>
            <a:ext cx="519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 </a:t>
            </a:r>
            <a:r>
              <a:rPr lang="en-US" sz="2000" dirty="0"/>
              <a:t>No climate change (</a:t>
            </a:r>
            <a:r>
              <a:rPr lang="en-US" sz="2000" b="1" dirty="0" err="1"/>
              <a:t>swm</a:t>
            </a:r>
            <a:r>
              <a:rPr lang="en-US" sz="2000" dirty="0"/>
              <a:t>)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D8489C-D20F-01DB-571B-AA068A747C72}"/>
              </a:ext>
            </a:extLst>
          </p:cNvPr>
          <p:cNvSpPr txBox="1"/>
          <p:nvPr/>
        </p:nvSpPr>
        <p:spPr>
          <a:xfrm>
            <a:off x="6096000" y="2125720"/>
            <a:ext cx="5199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Climate change (</a:t>
            </a:r>
            <a:r>
              <a:rPr lang="en-US" sz="2000" b="1" dirty="0">
                <a:solidFill>
                  <a:srgbClr val="C00000"/>
                </a:solidFill>
              </a:rPr>
              <a:t>swm4C</a:t>
            </a:r>
            <a:r>
              <a:rPr lang="en-US" sz="2000" dirty="0"/>
              <a:t>)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A3E68DC-57D7-B1C7-3E85-2EB07970AD36}"/>
              </a:ext>
            </a:extLst>
          </p:cNvPr>
          <p:cNvSpPr/>
          <p:nvPr/>
        </p:nvSpPr>
        <p:spPr>
          <a:xfrm>
            <a:off x="3048000" y="2556607"/>
            <a:ext cx="1285875" cy="5807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53CBE2B-7750-4994-4AD9-85BBDC1CF776}"/>
              </a:ext>
            </a:extLst>
          </p:cNvPr>
          <p:cNvSpPr/>
          <p:nvPr/>
        </p:nvSpPr>
        <p:spPr>
          <a:xfrm>
            <a:off x="8525626" y="2575219"/>
            <a:ext cx="1285875" cy="5807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8929721-094B-CA65-C141-77CC9866186E}"/>
              </a:ext>
            </a:extLst>
          </p:cNvPr>
          <p:cNvSpPr/>
          <p:nvPr/>
        </p:nvSpPr>
        <p:spPr>
          <a:xfrm>
            <a:off x="10051218" y="2575219"/>
            <a:ext cx="789125" cy="58071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2E2A737-1C78-BC04-D8E2-FF64B94B97F8}"/>
              </a:ext>
            </a:extLst>
          </p:cNvPr>
          <p:cNvSpPr/>
          <p:nvPr/>
        </p:nvSpPr>
        <p:spPr>
          <a:xfrm>
            <a:off x="4573592" y="2549012"/>
            <a:ext cx="789125" cy="580710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400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E286-5623-512F-3271-FF74F930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94DFF5BE-2722-257F-97E1-C19C6DC0163C}"/>
              </a:ext>
            </a:extLst>
          </p:cNvPr>
          <p:cNvSpPr txBox="1">
            <a:spLocks/>
          </p:cNvSpPr>
          <p:nvPr/>
        </p:nvSpPr>
        <p:spPr>
          <a:xfrm>
            <a:off x="603696" y="159742"/>
            <a:ext cx="8064816" cy="5738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Ops validation – formal assessment</a:t>
            </a:r>
          </a:p>
        </p:txBody>
      </p:sp>
      <p:sp>
        <p:nvSpPr>
          <p:cNvPr id="75" name="Slide Number Placeholder 5">
            <a:extLst>
              <a:ext uri="{FF2B5EF4-FFF2-40B4-BE49-F238E27FC236}">
                <a16:creationId xmlns:a16="http://schemas.microsoft.com/office/drawing/2014/main" id="{4DA6D566-9012-6B59-BA44-0EC6501B7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630CC2-3A00-6461-0C97-EF5142C9E728}"/>
              </a:ext>
            </a:extLst>
          </p:cNvPr>
          <p:cNvGrpSpPr/>
          <p:nvPr/>
        </p:nvGrpSpPr>
        <p:grpSpPr>
          <a:xfrm>
            <a:off x="512576" y="1993178"/>
            <a:ext cx="1368237" cy="1210234"/>
            <a:chOff x="937987" y="2235398"/>
            <a:chExt cx="1368237" cy="121023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C286DD8-981E-8628-7C0B-6690389954B8}"/>
                </a:ext>
              </a:extLst>
            </p:cNvPr>
            <p:cNvGrpSpPr/>
            <p:nvPr/>
          </p:nvGrpSpPr>
          <p:grpSpPr>
            <a:xfrm>
              <a:off x="937987" y="2235398"/>
              <a:ext cx="1368237" cy="1210234"/>
              <a:chOff x="1044388" y="2323405"/>
              <a:chExt cx="1368237" cy="1210234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409A4C0-AB05-47CE-4E2A-84A8BDA7067F}"/>
                  </a:ext>
                </a:extLst>
              </p:cNvPr>
              <p:cNvSpPr/>
              <p:nvPr/>
            </p:nvSpPr>
            <p:spPr>
              <a:xfrm>
                <a:off x="1141522" y="2533530"/>
                <a:ext cx="953213" cy="887647"/>
              </a:xfrm>
              <a:custGeom>
                <a:avLst/>
                <a:gdLst>
                  <a:gd name="connsiteX0" fmla="*/ 0 w 1425388"/>
                  <a:gd name="connsiteY0" fmla="*/ 1075764 h 1075764"/>
                  <a:gd name="connsiteX1" fmla="*/ 403411 w 1425388"/>
                  <a:gd name="connsiteY1" fmla="*/ 519952 h 1075764"/>
                  <a:gd name="connsiteX2" fmla="*/ 1021976 w 1425388"/>
                  <a:gd name="connsiteY2" fmla="*/ 376517 h 1075764"/>
                  <a:gd name="connsiteX3" fmla="*/ 1425388 w 1425388"/>
                  <a:gd name="connsiteY3" fmla="*/ 0 h 1075764"/>
                  <a:gd name="connsiteX4" fmla="*/ 1425388 w 1425388"/>
                  <a:gd name="connsiteY4" fmla="*/ 0 h 107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388" h="1075764">
                    <a:moveTo>
                      <a:pt x="0" y="1075764"/>
                    </a:moveTo>
                    <a:cubicBezTo>
                      <a:pt x="116541" y="856128"/>
                      <a:pt x="233082" y="636493"/>
                      <a:pt x="403411" y="519952"/>
                    </a:cubicBezTo>
                    <a:cubicBezTo>
                      <a:pt x="573740" y="403411"/>
                      <a:pt x="851647" y="463176"/>
                      <a:pt x="1021976" y="376517"/>
                    </a:cubicBezTo>
                    <a:cubicBezTo>
                      <a:pt x="1192305" y="289858"/>
                      <a:pt x="1425388" y="0"/>
                      <a:pt x="1425388" y="0"/>
                    </a:cubicBezTo>
                    <a:lnTo>
                      <a:pt x="1425388" y="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427C7DA-05CD-ECA2-E68D-0EBEFBC9EE92}"/>
                  </a:ext>
                </a:extLst>
              </p:cNvPr>
              <p:cNvGrpSpPr/>
              <p:nvPr/>
            </p:nvGrpSpPr>
            <p:grpSpPr>
              <a:xfrm>
                <a:off x="1044388" y="2323405"/>
                <a:ext cx="1368237" cy="1210234"/>
                <a:chOff x="1044388" y="2323405"/>
                <a:chExt cx="1368237" cy="1210234"/>
              </a:xfrm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F4301BEC-4E9C-285D-76EF-10CDBF18FDA4}"/>
                    </a:ext>
                  </a:extLst>
                </p:cNvPr>
                <p:cNvSpPr/>
                <p:nvPr/>
              </p:nvSpPr>
              <p:spPr>
                <a:xfrm>
                  <a:off x="1265142" y="2796988"/>
                  <a:ext cx="1147483" cy="717176"/>
                </a:xfrm>
                <a:custGeom>
                  <a:avLst/>
                  <a:gdLst>
                    <a:gd name="connsiteX0" fmla="*/ 0 w 1425388"/>
                    <a:gd name="connsiteY0" fmla="*/ 1075764 h 1075764"/>
                    <a:gd name="connsiteX1" fmla="*/ 403411 w 1425388"/>
                    <a:gd name="connsiteY1" fmla="*/ 519952 h 1075764"/>
                    <a:gd name="connsiteX2" fmla="*/ 1021976 w 1425388"/>
                    <a:gd name="connsiteY2" fmla="*/ 376517 h 1075764"/>
                    <a:gd name="connsiteX3" fmla="*/ 1425388 w 1425388"/>
                    <a:gd name="connsiteY3" fmla="*/ 0 h 1075764"/>
                    <a:gd name="connsiteX4" fmla="*/ 1425388 w 1425388"/>
                    <a:gd name="connsiteY4" fmla="*/ 0 h 1075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5388" h="1075764">
                      <a:moveTo>
                        <a:pt x="0" y="1075764"/>
                      </a:moveTo>
                      <a:cubicBezTo>
                        <a:pt x="116541" y="856128"/>
                        <a:pt x="233082" y="636493"/>
                        <a:pt x="403411" y="519952"/>
                      </a:cubicBezTo>
                      <a:cubicBezTo>
                        <a:pt x="573740" y="403411"/>
                        <a:pt x="851647" y="463176"/>
                        <a:pt x="1021976" y="376517"/>
                      </a:cubicBezTo>
                      <a:cubicBezTo>
                        <a:pt x="1192305" y="289858"/>
                        <a:pt x="1425388" y="0"/>
                        <a:pt x="1425388" y="0"/>
                      </a:cubicBezTo>
                      <a:lnTo>
                        <a:pt x="1425388" y="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159E2DF1-CAAA-228F-C757-C70AFC10B478}"/>
                    </a:ext>
                  </a:extLst>
                </p:cNvPr>
                <p:cNvGrpSpPr/>
                <p:nvPr/>
              </p:nvGrpSpPr>
              <p:grpSpPr>
                <a:xfrm>
                  <a:off x="1044388" y="2323405"/>
                  <a:ext cx="1364216" cy="1210234"/>
                  <a:chOff x="968134" y="2330824"/>
                  <a:chExt cx="1364216" cy="1210234"/>
                </a:xfrm>
              </p:grpSpPr>
              <p:sp>
                <p:nvSpPr>
                  <p:cNvPr id="14" name="Freeform: Shape 13">
                    <a:extLst>
                      <a:ext uri="{FF2B5EF4-FFF2-40B4-BE49-F238E27FC236}">
                        <a16:creationId xmlns:a16="http://schemas.microsoft.com/office/drawing/2014/main" id="{1E913E9B-A716-8AE0-4CFA-BC251E42A71F}"/>
                      </a:ext>
                    </a:extLst>
                  </p:cNvPr>
                  <p:cNvSpPr/>
                  <p:nvPr/>
                </p:nvSpPr>
                <p:spPr>
                  <a:xfrm>
                    <a:off x="1044388" y="2626517"/>
                    <a:ext cx="1147483" cy="717176"/>
                  </a:xfrm>
                  <a:custGeom>
                    <a:avLst/>
                    <a:gdLst>
                      <a:gd name="connsiteX0" fmla="*/ 0 w 1425388"/>
                      <a:gd name="connsiteY0" fmla="*/ 1075764 h 1075764"/>
                      <a:gd name="connsiteX1" fmla="*/ 403411 w 1425388"/>
                      <a:gd name="connsiteY1" fmla="*/ 519952 h 1075764"/>
                      <a:gd name="connsiteX2" fmla="*/ 1021976 w 1425388"/>
                      <a:gd name="connsiteY2" fmla="*/ 376517 h 1075764"/>
                      <a:gd name="connsiteX3" fmla="*/ 1425388 w 1425388"/>
                      <a:gd name="connsiteY3" fmla="*/ 0 h 1075764"/>
                      <a:gd name="connsiteX4" fmla="*/ 1425388 w 1425388"/>
                      <a:gd name="connsiteY4" fmla="*/ 0 h 1075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5388" h="1075764">
                        <a:moveTo>
                          <a:pt x="0" y="1075764"/>
                        </a:moveTo>
                        <a:cubicBezTo>
                          <a:pt x="116541" y="856128"/>
                          <a:pt x="233082" y="636493"/>
                          <a:pt x="403411" y="519952"/>
                        </a:cubicBezTo>
                        <a:cubicBezTo>
                          <a:pt x="573740" y="403411"/>
                          <a:pt x="851647" y="463176"/>
                          <a:pt x="1021976" y="376517"/>
                        </a:cubicBezTo>
                        <a:cubicBezTo>
                          <a:pt x="1192305" y="289858"/>
                          <a:pt x="1425388" y="0"/>
                          <a:pt x="1425388" y="0"/>
                        </a:cubicBezTo>
                        <a:lnTo>
                          <a:pt x="1425388" y="0"/>
                        </a:lnTo>
                      </a:path>
                    </a:pathLst>
                  </a:custGeom>
                  <a:noFill/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" name="Group 14">
                    <a:extLst>
                      <a:ext uri="{FF2B5EF4-FFF2-40B4-BE49-F238E27FC236}">
                        <a16:creationId xmlns:a16="http://schemas.microsoft.com/office/drawing/2014/main" id="{2EB6F7C9-EAB0-7FBF-EDCD-57E3C7FD7C57}"/>
                      </a:ext>
                    </a:extLst>
                  </p:cNvPr>
                  <p:cNvGrpSpPr/>
                  <p:nvPr/>
                </p:nvGrpSpPr>
                <p:grpSpPr>
                  <a:xfrm>
                    <a:off x="968134" y="2330824"/>
                    <a:ext cx="1364216" cy="1210234"/>
                    <a:chOff x="968134" y="2330824"/>
                    <a:chExt cx="1364216" cy="1210234"/>
                  </a:xfrm>
                </p:grpSpPr>
                <p:sp>
                  <p:nvSpPr>
                    <p:cNvPr id="16" name="Freeform: Shape 15">
                      <a:extLst>
                        <a:ext uri="{FF2B5EF4-FFF2-40B4-BE49-F238E27FC236}">
                          <a16:creationId xmlns:a16="http://schemas.microsoft.com/office/drawing/2014/main" id="{209A25D6-4BB8-D22D-D09F-5502247B2D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8134" y="2533530"/>
                      <a:ext cx="1147483" cy="717176"/>
                    </a:xfrm>
                    <a:custGeom>
                      <a:avLst/>
                      <a:gdLst>
                        <a:gd name="connsiteX0" fmla="*/ 0 w 1425388"/>
                        <a:gd name="connsiteY0" fmla="*/ 1075764 h 1075764"/>
                        <a:gd name="connsiteX1" fmla="*/ 403411 w 1425388"/>
                        <a:gd name="connsiteY1" fmla="*/ 519952 h 1075764"/>
                        <a:gd name="connsiteX2" fmla="*/ 1021976 w 1425388"/>
                        <a:gd name="connsiteY2" fmla="*/ 376517 h 1075764"/>
                        <a:gd name="connsiteX3" fmla="*/ 1425388 w 1425388"/>
                        <a:gd name="connsiteY3" fmla="*/ 0 h 1075764"/>
                        <a:gd name="connsiteX4" fmla="*/ 1425388 w 1425388"/>
                        <a:gd name="connsiteY4" fmla="*/ 0 h 10757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25388" h="1075764">
                          <a:moveTo>
                            <a:pt x="0" y="1075764"/>
                          </a:moveTo>
                          <a:cubicBezTo>
                            <a:pt x="116541" y="856128"/>
                            <a:pt x="233082" y="636493"/>
                            <a:pt x="403411" y="519952"/>
                          </a:cubicBezTo>
                          <a:cubicBezTo>
                            <a:pt x="573740" y="403411"/>
                            <a:pt x="851647" y="463176"/>
                            <a:pt x="1021976" y="376517"/>
                          </a:cubicBezTo>
                          <a:cubicBezTo>
                            <a:pt x="1192305" y="289858"/>
                            <a:pt x="1425388" y="0"/>
                            <a:pt x="1425388" y="0"/>
                          </a:cubicBezTo>
                          <a:lnTo>
                            <a:pt x="1425388" y="0"/>
                          </a:lnTo>
                        </a:path>
                      </a:pathLst>
                    </a:custGeom>
                    <a:noFill/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7" name="Group 16">
                      <a:extLst>
                        <a:ext uri="{FF2B5EF4-FFF2-40B4-BE49-F238E27FC236}">
                          <a16:creationId xmlns:a16="http://schemas.microsoft.com/office/drawing/2014/main" id="{6359894D-0F2A-30C6-6796-C01ABA2E6E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44388" y="2330824"/>
                      <a:ext cx="1287962" cy="1210234"/>
                      <a:chOff x="1044388" y="2330824"/>
                      <a:chExt cx="1287962" cy="1210234"/>
                    </a:xfrm>
                  </p:grpSpPr>
                  <p:sp>
                    <p:nvSpPr>
                      <p:cNvPr id="18" name="Freeform: Shape 17">
                        <a:extLst>
                          <a:ext uri="{FF2B5EF4-FFF2-40B4-BE49-F238E27FC236}">
                            <a16:creationId xmlns:a16="http://schemas.microsoft.com/office/drawing/2014/main" id="{F7675ABC-12A0-BCF0-0A4A-DCB6C8EF3B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87" y="2730250"/>
                        <a:ext cx="1147483" cy="717176"/>
                      </a:xfrm>
                      <a:custGeom>
                        <a:avLst/>
                        <a:gdLst>
                          <a:gd name="connsiteX0" fmla="*/ 0 w 1425388"/>
                          <a:gd name="connsiteY0" fmla="*/ 1075764 h 1075764"/>
                          <a:gd name="connsiteX1" fmla="*/ 403411 w 1425388"/>
                          <a:gd name="connsiteY1" fmla="*/ 519952 h 1075764"/>
                          <a:gd name="connsiteX2" fmla="*/ 1021976 w 1425388"/>
                          <a:gd name="connsiteY2" fmla="*/ 376517 h 1075764"/>
                          <a:gd name="connsiteX3" fmla="*/ 1425388 w 1425388"/>
                          <a:gd name="connsiteY3" fmla="*/ 0 h 1075764"/>
                          <a:gd name="connsiteX4" fmla="*/ 1425388 w 1425388"/>
                          <a:gd name="connsiteY4" fmla="*/ 0 h 10757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5388" h="1075764">
                            <a:moveTo>
                              <a:pt x="0" y="1075764"/>
                            </a:moveTo>
                            <a:cubicBezTo>
                              <a:pt x="116541" y="856128"/>
                              <a:pt x="233082" y="636493"/>
                              <a:pt x="403411" y="519952"/>
                            </a:cubicBezTo>
                            <a:cubicBezTo>
                              <a:pt x="573740" y="403411"/>
                              <a:pt x="851647" y="463176"/>
                              <a:pt x="1021976" y="376517"/>
                            </a:cubicBezTo>
                            <a:cubicBezTo>
                              <a:pt x="1192305" y="289858"/>
                              <a:pt x="1425388" y="0"/>
                              <a:pt x="1425388" y="0"/>
                            </a:cubicBezTo>
                            <a:lnTo>
                              <a:pt x="1425388" y="0"/>
                            </a:lnTo>
                          </a:path>
                        </a:pathLst>
                      </a:custGeom>
                      <a:noFill/>
                      <a:ln w="28575"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9" name="Group 18">
                        <a:extLst>
                          <a:ext uri="{FF2B5EF4-FFF2-40B4-BE49-F238E27FC236}">
                            <a16:creationId xmlns:a16="http://schemas.microsoft.com/office/drawing/2014/main" id="{8E58D305-D02E-FF5A-4751-9F44B4EEC73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44388" y="2330824"/>
                        <a:ext cx="1287962" cy="1210234"/>
                        <a:chOff x="1044388" y="2330824"/>
                        <a:chExt cx="1287962" cy="1210234"/>
                      </a:xfrm>
                    </p:grpSpPr>
                    <p:sp>
                      <p:nvSpPr>
                        <p:cNvPr id="20" name="Freeform: Shape 19">
                          <a:extLst>
                            <a:ext uri="{FF2B5EF4-FFF2-40B4-BE49-F238E27FC236}">
                              <a16:creationId xmlns:a16="http://schemas.microsoft.com/office/drawing/2014/main" id="{6FB4A201-5A49-8A4D-03F3-098BECC676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4388" y="2420187"/>
                          <a:ext cx="932330" cy="86957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21" name="Freeform: Shape 20">
                          <a:extLst>
                            <a:ext uri="{FF2B5EF4-FFF2-40B4-BE49-F238E27FC236}">
                              <a16:creationId xmlns:a16="http://schemas.microsoft.com/office/drawing/2014/main" id="{7CE8C9A3-C5BB-5BA2-F822-1997797AA77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2762" y="2330824"/>
                          <a:ext cx="701898" cy="1210234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22" name="Freeform: Shape 21">
                          <a:extLst>
                            <a:ext uri="{FF2B5EF4-FFF2-40B4-BE49-F238E27FC236}">
                              <a16:creationId xmlns:a16="http://schemas.microsoft.com/office/drawing/2014/main" id="{8737B299-5F25-5A88-3AF6-DC4EA509126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86" y="2533530"/>
                          <a:ext cx="1109385" cy="84559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23" name="Freeform: Shape 22">
                          <a:extLst>
                            <a:ext uri="{FF2B5EF4-FFF2-40B4-BE49-F238E27FC236}">
                              <a16:creationId xmlns:a16="http://schemas.microsoft.com/office/drawing/2014/main" id="{8105DD4C-63D2-AA38-C8BC-F04B04EF99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0587" y="2626517"/>
                          <a:ext cx="1109383" cy="887647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24" name="Freeform: Shape 23">
                          <a:extLst>
                            <a:ext uri="{FF2B5EF4-FFF2-40B4-BE49-F238E27FC236}">
                              <a16:creationId xmlns:a16="http://schemas.microsoft.com/office/drawing/2014/main" id="{CCE2BD9C-64F9-D673-9596-88FF1B0269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84867" y="2759996"/>
                          <a:ext cx="1147483" cy="71717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1B1B1F9-183B-F23F-3BDC-B44750FB35C7}"/>
                </a:ext>
              </a:extLst>
            </p:cNvPr>
            <p:cNvSpPr/>
            <p:nvPr/>
          </p:nvSpPr>
          <p:spPr>
            <a:xfrm>
              <a:off x="1026866" y="2455387"/>
              <a:ext cx="1084730" cy="842683"/>
            </a:xfrm>
            <a:custGeom>
              <a:avLst/>
              <a:gdLst>
                <a:gd name="connsiteX0" fmla="*/ 0 w 1425388"/>
                <a:gd name="connsiteY0" fmla="*/ 1075764 h 1075764"/>
                <a:gd name="connsiteX1" fmla="*/ 403411 w 1425388"/>
                <a:gd name="connsiteY1" fmla="*/ 519952 h 1075764"/>
                <a:gd name="connsiteX2" fmla="*/ 1021976 w 1425388"/>
                <a:gd name="connsiteY2" fmla="*/ 376517 h 1075764"/>
                <a:gd name="connsiteX3" fmla="*/ 1425388 w 1425388"/>
                <a:gd name="connsiteY3" fmla="*/ 0 h 1075764"/>
                <a:gd name="connsiteX4" fmla="*/ 1425388 w 1425388"/>
                <a:gd name="connsiteY4" fmla="*/ 0 h 107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388" h="1075764">
                  <a:moveTo>
                    <a:pt x="0" y="1075764"/>
                  </a:moveTo>
                  <a:cubicBezTo>
                    <a:pt x="116541" y="856128"/>
                    <a:pt x="233082" y="636493"/>
                    <a:pt x="403411" y="519952"/>
                  </a:cubicBezTo>
                  <a:cubicBezTo>
                    <a:pt x="573740" y="403411"/>
                    <a:pt x="851647" y="463176"/>
                    <a:pt x="1021976" y="376517"/>
                  </a:cubicBezTo>
                  <a:cubicBezTo>
                    <a:pt x="1192305" y="289858"/>
                    <a:pt x="1425388" y="0"/>
                    <a:pt x="1425388" y="0"/>
                  </a:cubicBezTo>
                  <a:lnTo>
                    <a:pt x="1425388" y="0"/>
                  </a:ln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126294D-42B2-BC19-6737-9F6A6BEE20D2}"/>
              </a:ext>
            </a:extLst>
          </p:cNvPr>
          <p:cNvGrpSpPr/>
          <p:nvPr/>
        </p:nvGrpSpPr>
        <p:grpSpPr>
          <a:xfrm>
            <a:off x="524651" y="3667601"/>
            <a:ext cx="1462563" cy="1464234"/>
            <a:chOff x="524651" y="3667601"/>
            <a:chExt cx="1462563" cy="146423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2D72752-2BD8-31D9-FD18-096CEB3B76EB}"/>
                </a:ext>
              </a:extLst>
            </p:cNvPr>
            <p:cNvGrpSpPr/>
            <p:nvPr/>
          </p:nvGrpSpPr>
          <p:grpSpPr>
            <a:xfrm>
              <a:off x="618977" y="3921601"/>
              <a:ext cx="1368237" cy="1210234"/>
              <a:chOff x="1044388" y="2323405"/>
              <a:chExt cx="1368237" cy="1210234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060FF90-F56D-EA9E-E2E5-CD3DDCC53DC3}"/>
                  </a:ext>
                </a:extLst>
              </p:cNvPr>
              <p:cNvSpPr/>
              <p:nvPr/>
            </p:nvSpPr>
            <p:spPr>
              <a:xfrm>
                <a:off x="1141522" y="2533530"/>
                <a:ext cx="953213" cy="887647"/>
              </a:xfrm>
              <a:custGeom>
                <a:avLst/>
                <a:gdLst>
                  <a:gd name="connsiteX0" fmla="*/ 0 w 1425388"/>
                  <a:gd name="connsiteY0" fmla="*/ 1075764 h 1075764"/>
                  <a:gd name="connsiteX1" fmla="*/ 403411 w 1425388"/>
                  <a:gd name="connsiteY1" fmla="*/ 519952 h 1075764"/>
                  <a:gd name="connsiteX2" fmla="*/ 1021976 w 1425388"/>
                  <a:gd name="connsiteY2" fmla="*/ 376517 h 1075764"/>
                  <a:gd name="connsiteX3" fmla="*/ 1425388 w 1425388"/>
                  <a:gd name="connsiteY3" fmla="*/ 0 h 1075764"/>
                  <a:gd name="connsiteX4" fmla="*/ 1425388 w 1425388"/>
                  <a:gd name="connsiteY4" fmla="*/ 0 h 107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388" h="1075764">
                    <a:moveTo>
                      <a:pt x="0" y="1075764"/>
                    </a:moveTo>
                    <a:cubicBezTo>
                      <a:pt x="116541" y="856128"/>
                      <a:pt x="233082" y="636493"/>
                      <a:pt x="403411" y="519952"/>
                    </a:cubicBezTo>
                    <a:cubicBezTo>
                      <a:pt x="573740" y="403411"/>
                      <a:pt x="851647" y="463176"/>
                      <a:pt x="1021976" y="376517"/>
                    </a:cubicBezTo>
                    <a:cubicBezTo>
                      <a:pt x="1192305" y="289858"/>
                      <a:pt x="1425388" y="0"/>
                      <a:pt x="1425388" y="0"/>
                    </a:cubicBezTo>
                    <a:lnTo>
                      <a:pt x="1425388" y="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92E945A-A45B-8A1C-8571-EEB2F0CB5F49}"/>
                  </a:ext>
                </a:extLst>
              </p:cNvPr>
              <p:cNvGrpSpPr/>
              <p:nvPr/>
            </p:nvGrpSpPr>
            <p:grpSpPr>
              <a:xfrm>
                <a:off x="1044388" y="2323405"/>
                <a:ext cx="1368237" cy="1210234"/>
                <a:chOff x="1044388" y="2323405"/>
                <a:chExt cx="1368237" cy="1210234"/>
              </a:xfrm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B29EE547-8B6E-1070-5E39-40622A8F1630}"/>
                    </a:ext>
                  </a:extLst>
                </p:cNvPr>
                <p:cNvSpPr/>
                <p:nvPr/>
              </p:nvSpPr>
              <p:spPr>
                <a:xfrm>
                  <a:off x="1265142" y="2796988"/>
                  <a:ext cx="1147483" cy="717176"/>
                </a:xfrm>
                <a:custGeom>
                  <a:avLst/>
                  <a:gdLst>
                    <a:gd name="connsiteX0" fmla="*/ 0 w 1425388"/>
                    <a:gd name="connsiteY0" fmla="*/ 1075764 h 1075764"/>
                    <a:gd name="connsiteX1" fmla="*/ 403411 w 1425388"/>
                    <a:gd name="connsiteY1" fmla="*/ 519952 h 1075764"/>
                    <a:gd name="connsiteX2" fmla="*/ 1021976 w 1425388"/>
                    <a:gd name="connsiteY2" fmla="*/ 376517 h 1075764"/>
                    <a:gd name="connsiteX3" fmla="*/ 1425388 w 1425388"/>
                    <a:gd name="connsiteY3" fmla="*/ 0 h 1075764"/>
                    <a:gd name="connsiteX4" fmla="*/ 1425388 w 1425388"/>
                    <a:gd name="connsiteY4" fmla="*/ 0 h 1075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5388" h="1075764">
                      <a:moveTo>
                        <a:pt x="0" y="1075764"/>
                      </a:moveTo>
                      <a:cubicBezTo>
                        <a:pt x="116541" y="856128"/>
                        <a:pt x="233082" y="636493"/>
                        <a:pt x="403411" y="519952"/>
                      </a:cubicBezTo>
                      <a:cubicBezTo>
                        <a:pt x="573740" y="403411"/>
                        <a:pt x="851647" y="463176"/>
                        <a:pt x="1021976" y="376517"/>
                      </a:cubicBezTo>
                      <a:cubicBezTo>
                        <a:pt x="1192305" y="289858"/>
                        <a:pt x="1425388" y="0"/>
                        <a:pt x="1425388" y="0"/>
                      </a:cubicBezTo>
                      <a:lnTo>
                        <a:pt x="1425388" y="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D4C4540C-A219-BCBF-773F-AB9D04983FD3}"/>
                    </a:ext>
                  </a:extLst>
                </p:cNvPr>
                <p:cNvGrpSpPr/>
                <p:nvPr/>
              </p:nvGrpSpPr>
              <p:grpSpPr>
                <a:xfrm>
                  <a:off x="1044388" y="2323405"/>
                  <a:ext cx="1364216" cy="1210234"/>
                  <a:chOff x="968134" y="2330824"/>
                  <a:chExt cx="1364216" cy="1210234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B2592D9A-FBEA-A011-CD83-65EFCFBE7BA0}"/>
                      </a:ext>
                    </a:extLst>
                  </p:cNvPr>
                  <p:cNvSpPr/>
                  <p:nvPr/>
                </p:nvSpPr>
                <p:spPr>
                  <a:xfrm>
                    <a:off x="1044388" y="2626517"/>
                    <a:ext cx="1147483" cy="717176"/>
                  </a:xfrm>
                  <a:custGeom>
                    <a:avLst/>
                    <a:gdLst>
                      <a:gd name="connsiteX0" fmla="*/ 0 w 1425388"/>
                      <a:gd name="connsiteY0" fmla="*/ 1075764 h 1075764"/>
                      <a:gd name="connsiteX1" fmla="*/ 403411 w 1425388"/>
                      <a:gd name="connsiteY1" fmla="*/ 519952 h 1075764"/>
                      <a:gd name="connsiteX2" fmla="*/ 1021976 w 1425388"/>
                      <a:gd name="connsiteY2" fmla="*/ 376517 h 1075764"/>
                      <a:gd name="connsiteX3" fmla="*/ 1425388 w 1425388"/>
                      <a:gd name="connsiteY3" fmla="*/ 0 h 1075764"/>
                      <a:gd name="connsiteX4" fmla="*/ 1425388 w 1425388"/>
                      <a:gd name="connsiteY4" fmla="*/ 0 h 1075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5388" h="1075764">
                        <a:moveTo>
                          <a:pt x="0" y="1075764"/>
                        </a:moveTo>
                        <a:cubicBezTo>
                          <a:pt x="116541" y="856128"/>
                          <a:pt x="233082" y="636493"/>
                          <a:pt x="403411" y="519952"/>
                        </a:cubicBezTo>
                        <a:cubicBezTo>
                          <a:pt x="573740" y="403411"/>
                          <a:pt x="851647" y="463176"/>
                          <a:pt x="1021976" y="376517"/>
                        </a:cubicBezTo>
                        <a:cubicBezTo>
                          <a:pt x="1192305" y="289858"/>
                          <a:pt x="1425388" y="0"/>
                          <a:pt x="1425388" y="0"/>
                        </a:cubicBezTo>
                        <a:lnTo>
                          <a:pt x="1425388" y="0"/>
                        </a:lnTo>
                      </a:path>
                    </a:pathLst>
                  </a:custGeom>
                  <a:noFill/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33" name="Group 32">
                    <a:extLst>
                      <a:ext uri="{FF2B5EF4-FFF2-40B4-BE49-F238E27FC236}">
                        <a16:creationId xmlns:a16="http://schemas.microsoft.com/office/drawing/2014/main" id="{99A778D7-3448-B4C4-BA3D-12817D76F059}"/>
                      </a:ext>
                    </a:extLst>
                  </p:cNvPr>
                  <p:cNvGrpSpPr/>
                  <p:nvPr/>
                </p:nvGrpSpPr>
                <p:grpSpPr>
                  <a:xfrm>
                    <a:off x="968134" y="2330824"/>
                    <a:ext cx="1364216" cy="1210234"/>
                    <a:chOff x="968134" y="2330824"/>
                    <a:chExt cx="1364216" cy="1210234"/>
                  </a:xfrm>
                </p:grpSpPr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517833DB-0C83-D744-9801-753F33BCEC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8134" y="2533530"/>
                      <a:ext cx="1147483" cy="717176"/>
                    </a:xfrm>
                    <a:custGeom>
                      <a:avLst/>
                      <a:gdLst>
                        <a:gd name="connsiteX0" fmla="*/ 0 w 1425388"/>
                        <a:gd name="connsiteY0" fmla="*/ 1075764 h 1075764"/>
                        <a:gd name="connsiteX1" fmla="*/ 403411 w 1425388"/>
                        <a:gd name="connsiteY1" fmla="*/ 519952 h 1075764"/>
                        <a:gd name="connsiteX2" fmla="*/ 1021976 w 1425388"/>
                        <a:gd name="connsiteY2" fmla="*/ 376517 h 1075764"/>
                        <a:gd name="connsiteX3" fmla="*/ 1425388 w 1425388"/>
                        <a:gd name="connsiteY3" fmla="*/ 0 h 1075764"/>
                        <a:gd name="connsiteX4" fmla="*/ 1425388 w 1425388"/>
                        <a:gd name="connsiteY4" fmla="*/ 0 h 10757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25388" h="1075764">
                          <a:moveTo>
                            <a:pt x="0" y="1075764"/>
                          </a:moveTo>
                          <a:cubicBezTo>
                            <a:pt x="116541" y="856128"/>
                            <a:pt x="233082" y="636493"/>
                            <a:pt x="403411" y="519952"/>
                          </a:cubicBezTo>
                          <a:cubicBezTo>
                            <a:pt x="573740" y="403411"/>
                            <a:pt x="851647" y="463176"/>
                            <a:pt x="1021976" y="376517"/>
                          </a:cubicBezTo>
                          <a:cubicBezTo>
                            <a:pt x="1192305" y="289858"/>
                            <a:pt x="1425388" y="0"/>
                            <a:pt x="1425388" y="0"/>
                          </a:cubicBezTo>
                          <a:lnTo>
                            <a:pt x="1425388" y="0"/>
                          </a:lnTo>
                        </a:path>
                      </a:pathLst>
                    </a:custGeom>
                    <a:noFill/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5" name="Group 34">
                      <a:extLst>
                        <a:ext uri="{FF2B5EF4-FFF2-40B4-BE49-F238E27FC236}">
                          <a16:creationId xmlns:a16="http://schemas.microsoft.com/office/drawing/2014/main" id="{5EA14CEF-902F-E1CF-7668-D62E5958A41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44388" y="2330824"/>
                      <a:ext cx="1287962" cy="1210234"/>
                      <a:chOff x="1044388" y="2330824"/>
                      <a:chExt cx="1287962" cy="1210234"/>
                    </a:xfrm>
                  </p:grpSpPr>
                  <p:sp>
                    <p:nvSpPr>
                      <p:cNvPr id="36" name="Freeform: Shape 35">
                        <a:extLst>
                          <a:ext uri="{FF2B5EF4-FFF2-40B4-BE49-F238E27FC236}">
                            <a16:creationId xmlns:a16="http://schemas.microsoft.com/office/drawing/2014/main" id="{113FFADB-B72A-FE60-D485-8EBA8D23D1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87" y="2730250"/>
                        <a:ext cx="1147483" cy="717176"/>
                      </a:xfrm>
                      <a:custGeom>
                        <a:avLst/>
                        <a:gdLst>
                          <a:gd name="connsiteX0" fmla="*/ 0 w 1425388"/>
                          <a:gd name="connsiteY0" fmla="*/ 1075764 h 1075764"/>
                          <a:gd name="connsiteX1" fmla="*/ 403411 w 1425388"/>
                          <a:gd name="connsiteY1" fmla="*/ 519952 h 1075764"/>
                          <a:gd name="connsiteX2" fmla="*/ 1021976 w 1425388"/>
                          <a:gd name="connsiteY2" fmla="*/ 376517 h 1075764"/>
                          <a:gd name="connsiteX3" fmla="*/ 1425388 w 1425388"/>
                          <a:gd name="connsiteY3" fmla="*/ 0 h 1075764"/>
                          <a:gd name="connsiteX4" fmla="*/ 1425388 w 1425388"/>
                          <a:gd name="connsiteY4" fmla="*/ 0 h 10757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25388" h="1075764">
                            <a:moveTo>
                              <a:pt x="0" y="1075764"/>
                            </a:moveTo>
                            <a:cubicBezTo>
                              <a:pt x="116541" y="856128"/>
                              <a:pt x="233082" y="636493"/>
                              <a:pt x="403411" y="519952"/>
                            </a:cubicBezTo>
                            <a:cubicBezTo>
                              <a:pt x="573740" y="403411"/>
                              <a:pt x="851647" y="463176"/>
                              <a:pt x="1021976" y="376517"/>
                            </a:cubicBezTo>
                            <a:cubicBezTo>
                              <a:pt x="1192305" y="289858"/>
                              <a:pt x="1425388" y="0"/>
                              <a:pt x="1425388" y="0"/>
                            </a:cubicBezTo>
                            <a:lnTo>
                              <a:pt x="1425388" y="0"/>
                            </a:lnTo>
                          </a:path>
                        </a:pathLst>
                      </a:custGeom>
                      <a:noFill/>
                      <a:ln w="28575"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37" name="Group 36">
                        <a:extLst>
                          <a:ext uri="{FF2B5EF4-FFF2-40B4-BE49-F238E27FC236}">
                            <a16:creationId xmlns:a16="http://schemas.microsoft.com/office/drawing/2014/main" id="{1D6CB5C8-C186-6DC5-41A5-2D4B0BAD4FE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44388" y="2330824"/>
                        <a:ext cx="1287962" cy="1210234"/>
                        <a:chOff x="1044388" y="2330824"/>
                        <a:chExt cx="1287962" cy="1210234"/>
                      </a:xfrm>
                    </p:grpSpPr>
                    <p:sp>
                      <p:nvSpPr>
                        <p:cNvPr id="38" name="Freeform: Shape 37">
                          <a:extLst>
                            <a:ext uri="{FF2B5EF4-FFF2-40B4-BE49-F238E27FC236}">
                              <a16:creationId xmlns:a16="http://schemas.microsoft.com/office/drawing/2014/main" id="{BDD8AD3C-13ED-44A8-0568-99C8C06E6D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4388" y="2420187"/>
                          <a:ext cx="932330" cy="86957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39" name="Freeform: Shape 38">
                          <a:extLst>
                            <a:ext uri="{FF2B5EF4-FFF2-40B4-BE49-F238E27FC236}">
                              <a16:creationId xmlns:a16="http://schemas.microsoft.com/office/drawing/2014/main" id="{919712BE-9C34-FF53-73F0-0EAE985577E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2762" y="2330824"/>
                          <a:ext cx="701898" cy="1210234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0" name="Freeform: Shape 39">
                          <a:extLst>
                            <a:ext uri="{FF2B5EF4-FFF2-40B4-BE49-F238E27FC236}">
                              <a16:creationId xmlns:a16="http://schemas.microsoft.com/office/drawing/2014/main" id="{F139613A-1FC1-DFA4-6700-F01E3C4266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486" y="2533530"/>
                          <a:ext cx="1109385" cy="84559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1" name="Freeform: Shape 40">
                          <a:extLst>
                            <a:ext uri="{FF2B5EF4-FFF2-40B4-BE49-F238E27FC236}">
                              <a16:creationId xmlns:a16="http://schemas.microsoft.com/office/drawing/2014/main" id="{47C7763A-C725-60ED-D12E-47CE928E86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0587" y="2626517"/>
                          <a:ext cx="1109383" cy="887647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2" name="Freeform: Shape 41">
                          <a:extLst>
                            <a:ext uri="{FF2B5EF4-FFF2-40B4-BE49-F238E27FC236}">
                              <a16:creationId xmlns:a16="http://schemas.microsoft.com/office/drawing/2014/main" id="{4619246A-43B5-C236-D20B-1EBA96592C1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84867" y="2759996"/>
                          <a:ext cx="1147483" cy="717176"/>
                        </a:xfrm>
                        <a:custGeom>
                          <a:avLst/>
                          <a:gdLst>
                            <a:gd name="connsiteX0" fmla="*/ 0 w 1425388"/>
                            <a:gd name="connsiteY0" fmla="*/ 1075764 h 1075764"/>
                            <a:gd name="connsiteX1" fmla="*/ 403411 w 1425388"/>
                            <a:gd name="connsiteY1" fmla="*/ 519952 h 1075764"/>
                            <a:gd name="connsiteX2" fmla="*/ 1021976 w 1425388"/>
                            <a:gd name="connsiteY2" fmla="*/ 376517 h 1075764"/>
                            <a:gd name="connsiteX3" fmla="*/ 1425388 w 1425388"/>
                            <a:gd name="connsiteY3" fmla="*/ 0 h 1075764"/>
                            <a:gd name="connsiteX4" fmla="*/ 1425388 w 1425388"/>
                            <a:gd name="connsiteY4" fmla="*/ 0 h 1075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25388" h="1075764">
                              <a:moveTo>
                                <a:pt x="0" y="1075764"/>
                              </a:moveTo>
                              <a:cubicBezTo>
                                <a:pt x="116541" y="856128"/>
                                <a:pt x="233082" y="636493"/>
                                <a:pt x="403411" y="519952"/>
                              </a:cubicBezTo>
                              <a:cubicBezTo>
                                <a:pt x="573740" y="403411"/>
                                <a:pt x="851647" y="463176"/>
                                <a:pt x="1021976" y="376517"/>
                              </a:cubicBezTo>
                              <a:cubicBezTo>
                                <a:pt x="1192305" y="289858"/>
                                <a:pt x="1425388" y="0"/>
                                <a:pt x="1425388" y="0"/>
                              </a:cubicBezTo>
                              <a:lnTo>
                                <a:pt x="1425388" y="0"/>
                              </a:lnTo>
                            </a:path>
                          </a:pathLst>
                        </a:custGeom>
                        <a:noFill/>
                        <a:ln w="285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</p:grp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A60E0A9-2F77-6680-96C5-AF5C42D5044D}"/>
                </a:ext>
              </a:extLst>
            </p:cNvPr>
            <p:cNvSpPr/>
            <p:nvPr/>
          </p:nvSpPr>
          <p:spPr>
            <a:xfrm>
              <a:off x="524651" y="3667601"/>
              <a:ext cx="1084730" cy="842683"/>
            </a:xfrm>
            <a:custGeom>
              <a:avLst/>
              <a:gdLst>
                <a:gd name="connsiteX0" fmla="*/ 0 w 1425388"/>
                <a:gd name="connsiteY0" fmla="*/ 1075764 h 1075764"/>
                <a:gd name="connsiteX1" fmla="*/ 403411 w 1425388"/>
                <a:gd name="connsiteY1" fmla="*/ 519952 h 1075764"/>
                <a:gd name="connsiteX2" fmla="*/ 1021976 w 1425388"/>
                <a:gd name="connsiteY2" fmla="*/ 376517 h 1075764"/>
                <a:gd name="connsiteX3" fmla="*/ 1425388 w 1425388"/>
                <a:gd name="connsiteY3" fmla="*/ 0 h 1075764"/>
                <a:gd name="connsiteX4" fmla="*/ 1425388 w 1425388"/>
                <a:gd name="connsiteY4" fmla="*/ 0 h 107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388" h="1075764">
                  <a:moveTo>
                    <a:pt x="0" y="1075764"/>
                  </a:moveTo>
                  <a:cubicBezTo>
                    <a:pt x="116541" y="856128"/>
                    <a:pt x="233082" y="636493"/>
                    <a:pt x="403411" y="519952"/>
                  </a:cubicBezTo>
                  <a:cubicBezTo>
                    <a:pt x="573740" y="403411"/>
                    <a:pt x="851647" y="463176"/>
                    <a:pt x="1021976" y="376517"/>
                  </a:cubicBezTo>
                  <a:cubicBezTo>
                    <a:pt x="1192305" y="289858"/>
                    <a:pt x="1425388" y="0"/>
                    <a:pt x="1425388" y="0"/>
                  </a:cubicBezTo>
                  <a:lnTo>
                    <a:pt x="1425388" y="0"/>
                  </a:ln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929DB78-65DD-C574-BD77-BBC530AB3DF5}"/>
              </a:ext>
            </a:extLst>
          </p:cNvPr>
          <p:cNvSpPr txBox="1"/>
          <p:nvPr/>
        </p:nvSpPr>
        <p:spPr>
          <a:xfrm>
            <a:off x="2105205" y="2392604"/>
            <a:ext cx="112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Good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538D2A6-C353-42A3-5B41-E799483FEFB5}"/>
              </a:ext>
            </a:extLst>
          </p:cNvPr>
          <p:cNvSpPr txBox="1"/>
          <p:nvPr/>
        </p:nvSpPr>
        <p:spPr>
          <a:xfrm>
            <a:off x="2157564" y="4078224"/>
            <a:ext cx="112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Bad</a:t>
            </a:r>
          </a:p>
        </p:txBody>
      </p:sp>
      <p:pic>
        <p:nvPicPr>
          <p:cNvPr id="47" name="Picture 4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EE19F64-B548-E1AA-3840-FD30D430B7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732"/>
          <a:stretch/>
        </p:blipFill>
        <p:spPr>
          <a:xfrm>
            <a:off x="3875347" y="2466761"/>
            <a:ext cx="2743201" cy="2284208"/>
          </a:xfrm>
          <a:prstGeom prst="rect">
            <a:avLst/>
          </a:prstGeom>
        </p:spPr>
      </p:pic>
      <p:sp>
        <p:nvSpPr>
          <p:cNvPr id="48" name="Arrow: Right 47">
            <a:extLst>
              <a:ext uri="{FF2B5EF4-FFF2-40B4-BE49-F238E27FC236}">
                <a16:creationId xmlns:a16="http://schemas.microsoft.com/office/drawing/2014/main" id="{20C6D72A-B9D9-FB9A-8FBC-1F79F5DCBF57}"/>
              </a:ext>
            </a:extLst>
          </p:cNvPr>
          <p:cNvSpPr/>
          <p:nvPr/>
        </p:nvSpPr>
        <p:spPr>
          <a:xfrm>
            <a:off x="3183286" y="3055850"/>
            <a:ext cx="618576" cy="110751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056DC5-8A45-0253-CC03-52EF0AE66B9D}"/>
              </a:ext>
            </a:extLst>
          </p:cNvPr>
          <p:cNvGrpSpPr/>
          <p:nvPr/>
        </p:nvGrpSpPr>
        <p:grpSpPr>
          <a:xfrm>
            <a:off x="8004584" y="2925191"/>
            <a:ext cx="1436288" cy="1490340"/>
            <a:chOff x="7938987" y="3055850"/>
            <a:chExt cx="1436288" cy="1490340"/>
          </a:xfrm>
        </p:grpSpPr>
        <p:cxnSp>
          <p:nvCxnSpPr>
            <p:cNvPr id="49" name="Connector: Curved 48">
              <a:extLst>
                <a:ext uri="{FF2B5EF4-FFF2-40B4-BE49-F238E27FC236}">
                  <a16:creationId xmlns:a16="http://schemas.microsoft.com/office/drawing/2014/main" id="{C23E91D2-4847-D1CE-00A6-8CE0B6FCE862}"/>
                </a:ext>
              </a:extLst>
            </p:cNvPr>
            <p:cNvCxnSpPr/>
            <p:nvPr/>
          </p:nvCxnSpPr>
          <p:spPr>
            <a:xfrm flipV="1">
              <a:off x="7973568" y="3055850"/>
              <a:ext cx="1389888" cy="402336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Curved 49">
              <a:extLst>
                <a:ext uri="{FF2B5EF4-FFF2-40B4-BE49-F238E27FC236}">
                  <a16:creationId xmlns:a16="http://schemas.microsoft.com/office/drawing/2014/main" id="{2984C302-A91E-EC39-C300-0F1BE6B937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73568" y="3257018"/>
              <a:ext cx="1401707" cy="353568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or: Curved 50">
              <a:extLst>
                <a:ext uri="{FF2B5EF4-FFF2-40B4-BE49-F238E27FC236}">
                  <a16:creationId xmlns:a16="http://schemas.microsoft.com/office/drawing/2014/main" id="{34C69315-C56E-DFB4-3F84-CAE830F24E58}"/>
                </a:ext>
              </a:extLst>
            </p:cNvPr>
            <p:cNvCxnSpPr>
              <a:cxnSpLocks/>
            </p:cNvCxnSpPr>
            <p:nvPr/>
          </p:nvCxnSpPr>
          <p:spPr>
            <a:xfrm>
              <a:off x="7938987" y="3290623"/>
              <a:ext cx="1436288" cy="167563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Curved 51">
              <a:extLst>
                <a:ext uri="{FF2B5EF4-FFF2-40B4-BE49-F238E27FC236}">
                  <a16:creationId xmlns:a16="http://schemas.microsoft.com/office/drawing/2014/main" id="{49901133-1A6A-3190-4A28-69F4467D97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9968" y="3603136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E7F9CF9E-12BE-3124-9B3A-2C04EB91715C}"/>
                </a:ext>
              </a:extLst>
            </p:cNvPr>
            <p:cNvCxnSpPr>
              <a:cxnSpLocks/>
            </p:cNvCxnSpPr>
            <p:nvPr/>
          </p:nvCxnSpPr>
          <p:spPr>
            <a:xfrm>
              <a:off x="7984472" y="3850935"/>
              <a:ext cx="1378984" cy="12700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: Curved 53">
              <a:extLst>
                <a:ext uri="{FF2B5EF4-FFF2-40B4-BE49-F238E27FC236}">
                  <a16:creationId xmlns:a16="http://schemas.microsoft.com/office/drawing/2014/main" id="{5E032D80-6A40-A1FD-BD95-F034A327DD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05518" y="3970540"/>
              <a:ext cx="1369757" cy="130541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Curved 54">
              <a:extLst>
                <a:ext uri="{FF2B5EF4-FFF2-40B4-BE49-F238E27FC236}">
                  <a16:creationId xmlns:a16="http://schemas.microsoft.com/office/drawing/2014/main" id="{C43837D7-DF32-907E-8C61-97BF0F0C4693}"/>
                </a:ext>
              </a:extLst>
            </p:cNvPr>
            <p:cNvCxnSpPr>
              <a:cxnSpLocks/>
            </p:cNvCxnSpPr>
            <p:nvPr/>
          </p:nvCxnSpPr>
          <p:spPr>
            <a:xfrm>
              <a:off x="8005518" y="4294336"/>
              <a:ext cx="1369757" cy="251854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Curved 55">
              <a:extLst>
                <a:ext uri="{FF2B5EF4-FFF2-40B4-BE49-F238E27FC236}">
                  <a16:creationId xmlns:a16="http://schemas.microsoft.com/office/drawing/2014/main" id="{30D102A4-C8A9-E806-5F2B-6F964DA5D7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06394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or: Curved 56">
              <a:extLst>
                <a:ext uri="{FF2B5EF4-FFF2-40B4-BE49-F238E27FC236}">
                  <a16:creationId xmlns:a16="http://schemas.microsoft.com/office/drawing/2014/main" id="{C20A25CA-D5E5-7F78-DE9E-8AB9D5FD1C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26745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or: Curved 57">
              <a:extLst>
                <a:ext uri="{FF2B5EF4-FFF2-40B4-BE49-F238E27FC236}">
                  <a16:creationId xmlns:a16="http://schemas.microsoft.com/office/drawing/2014/main" id="{993D061F-E9CB-401E-D2CE-372A5EF4D0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3528042"/>
              <a:ext cx="1331669" cy="442498"/>
            </a:xfrm>
            <a:prstGeom prst="curvedConnector3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E4C92537-876A-E576-DFD0-EA4CF2A9654D}"/>
              </a:ext>
            </a:extLst>
          </p:cNvPr>
          <p:cNvSpPr txBox="1"/>
          <p:nvPr/>
        </p:nvSpPr>
        <p:spPr>
          <a:xfrm>
            <a:off x="7719208" y="2375278"/>
            <a:ext cx="2192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syn-M* ensemble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48514B6-8DC9-9F60-F94D-E57DA24D0CD0}"/>
              </a:ext>
            </a:extLst>
          </p:cNvPr>
          <p:cNvSpPr txBox="1"/>
          <p:nvPr/>
        </p:nvSpPr>
        <p:spPr>
          <a:xfrm>
            <a:off x="1409102" y="5825345"/>
            <a:ext cx="921101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Is the HEFS operational outcome </a:t>
            </a:r>
            <a:r>
              <a:rPr lang="en-US" sz="2400" b="1" i="1" dirty="0"/>
              <a:t>statistically indistinguishable </a:t>
            </a:r>
            <a:r>
              <a:rPr lang="en-US" sz="2400" i="1" dirty="0"/>
              <a:t>(i.e. a </a:t>
            </a:r>
            <a:r>
              <a:rPr lang="en-US" sz="2400" b="1" i="1" dirty="0"/>
              <a:t>random draw</a:t>
            </a:r>
            <a:r>
              <a:rPr lang="en-US" sz="2400" i="1" dirty="0"/>
              <a:t>)</a:t>
            </a:r>
            <a:r>
              <a:rPr lang="en-US" sz="2400" b="1" i="1" dirty="0"/>
              <a:t> </a:t>
            </a:r>
            <a:r>
              <a:rPr lang="en-US" sz="2400" i="1" dirty="0"/>
              <a:t>from the syn-M* ensemble of outcomes?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86B4B95-A04F-3B0D-7CCF-47D76C8939EC}"/>
              </a:ext>
            </a:extLst>
          </p:cNvPr>
          <p:cNvSpPr txBox="1"/>
          <p:nvPr/>
        </p:nvSpPr>
        <p:spPr>
          <a:xfrm>
            <a:off x="9726247" y="3203412"/>
            <a:ext cx="1887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HEFS</a:t>
            </a:r>
          </a:p>
        </p:txBody>
      </p:sp>
      <p:sp>
        <p:nvSpPr>
          <p:cNvPr id="63" name="Arrow: Right 62">
            <a:extLst>
              <a:ext uri="{FF2B5EF4-FFF2-40B4-BE49-F238E27FC236}">
                <a16:creationId xmlns:a16="http://schemas.microsoft.com/office/drawing/2014/main" id="{1FDEA0C8-BA76-8435-31D9-390A08EB1F52}"/>
              </a:ext>
            </a:extLst>
          </p:cNvPr>
          <p:cNvSpPr/>
          <p:nvPr/>
        </p:nvSpPr>
        <p:spPr>
          <a:xfrm>
            <a:off x="4099034" y="1121141"/>
            <a:ext cx="2399805" cy="57388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08586485-C9A1-E41C-DFFB-A9E02EB423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9" t="25571" r="31526" b="48628"/>
          <a:stretch/>
        </p:blipFill>
        <p:spPr bwMode="auto">
          <a:xfrm>
            <a:off x="9962622" y="1431576"/>
            <a:ext cx="1314997" cy="1293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4F8756F9-8608-7188-994A-5B4D330EA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55" t="25616" b="48583"/>
          <a:stretch/>
        </p:blipFill>
        <p:spPr bwMode="auto">
          <a:xfrm>
            <a:off x="10669981" y="2832944"/>
            <a:ext cx="1314997" cy="1293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DE16C937-C6E5-A393-B014-103CE1B33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" t="25371" r="63417" b="48828"/>
          <a:stretch/>
        </p:blipFill>
        <p:spPr bwMode="auto">
          <a:xfrm>
            <a:off x="9985102" y="4234312"/>
            <a:ext cx="1369757" cy="129396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64E375-64A9-10BB-8785-4079018AD67F}"/>
              </a:ext>
            </a:extLst>
          </p:cNvPr>
          <p:cNvSpPr txBox="1"/>
          <p:nvPr/>
        </p:nvSpPr>
        <p:spPr>
          <a:xfrm>
            <a:off x="1229710" y="966691"/>
            <a:ext cx="286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Qualitative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9485D48-28F9-6887-2EAE-40773A00E1F0}"/>
              </a:ext>
            </a:extLst>
          </p:cNvPr>
          <p:cNvSpPr txBox="1"/>
          <p:nvPr/>
        </p:nvSpPr>
        <p:spPr>
          <a:xfrm>
            <a:off x="6778187" y="1023362"/>
            <a:ext cx="286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Formal</a:t>
            </a:r>
          </a:p>
        </p:txBody>
      </p: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958B45D1-6253-DE01-1934-1C0311EC3B1A}"/>
              </a:ext>
            </a:extLst>
          </p:cNvPr>
          <p:cNvSpPr/>
          <p:nvPr/>
        </p:nvSpPr>
        <p:spPr>
          <a:xfrm>
            <a:off x="6715106" y="3008086"/>
            <a:ext cx="618576" cy="110751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89E4F69-532C-3FE1-F903-5DEDA608A259}"/>
              </a:ext>
            </a:extLst>
          </p:cNvPr>
          <p:cNvSpPr txBox="1"/>
          <p:nvPr/>
        </p:nvSpPr>
        <p:spPr>
          <a:xfrm>
            <a:off x="4099034" y="4750969"/>
            <a:ext cx="2519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Probabilistic verification tools</a:t>
            </a:r>
          </a:p>
        </p:txBody>
      </p:sp>
    </p:spTree>
    <p:extLst>
      <p:ext uri="{BB962C8B-B14F-4D97-AF65-F5344CB8AC3E}">
        <p14:creationId xmlns:p14="http://schemas.microsoft.com/office/powerpoint/2010/main" val="40357168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E286-5623-512F-3271-FF74F930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94DFF5BE-2722-257F-97E1-C19C6DC0163C}"/>
              </a:ext>
            </a:extLst>
          </p:cNvPr>
          <p:cNvSpPr txBox="1">
            <a:spLocks/>
          </p:cNvSpPr>
          <p:nvPr/>
        </p:nvSpPr>
        <p:spPr>
          <a:xfrm>
            <a:off x="603696" y="159742"/>
            <a:ext cx="8064816" cy="5738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Ops validation – formal assessment</a:t>
            </a:r>
          </a:p>
        </p:txBody>
      </p:sp>
      <p:sp>
        <p:nvSpPr>
          <p:cNvPr id="75" name="Slide Number Placeholder 5">
            <a:extLst>
              <a:ext uri="{FF2B5EF4-FFF2-40B4-BE49-F238E27FC236}">
                <a16:creationId xmlns:a16="http://schemas.microsoft.com/office/drawing/2014/main" id="{4DA6D566-9012-6B59-BA44-0EC6501B7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056DC5-8A45-0253-CC03-52EF0AE66B9D}"/>
              </a:ext>
            </a:extLst>
          </p:cNvPr>
          <p:cNvGrpSpPr/>
          <p:nvPr/>
        </p:nvGrpSpPr>
        <p:grpSpPr>
          <a:xfrm>
            <a:off x="4202110" y="1928508"/>
            <a:ext cx="968188" cy="914690"/>
            <a:chOff x="7938987" y="3055850"/>
            <a:chExt cx="1436288" cy="1490340"/>
          </a:xfrm>
        </p:grpSpPr>
        <p:cxnSp>
          <p:nvCxnSpPr>
            <p:cNvPr id="49" name="Connector: Curved 48">
              <a:extLst>
                <a:ext uri="{FF2B5EF4-FFF2-40B4-BE49-F238E27FC236}">
                  <a16:creationId xmlns:a16="http://schemas.microsoft.com/office/drawing/2014/main" id="{C23E91D2-4847-D1CE-00A6-8CE0B6FCE862}"/>
                </a:ext>
              </a:extLst>
            </p:cNvPr>
            <p:cNvCxnSpPr/>
            <p:nvPr/>
          </p:nvCxnSpPr>
          <p:spPr>
            <a:xfrm flipV="1">
              <a:off x="7973568" y="3055850"/>
              <a:ext cx="1389888" cy="402336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Curved 49">
              <a:extLst>
                <a:ext uri="{FF2B5EF4-FFF2-40B4-BE49-F238E27FC236}">
                  <a16:creationId xmlns:a16="http://schemas.microsoft.com/office/drawing/2014/main" id="{2984C302-A91E-EC39-C300-0F1BE6B937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73568" y="3257018"/>
              <a:ext cx="1401707" cy="353568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or: Curved 50">
              <a:extLst>
                <a:ext uri="{FF2B5EF4-FFF2-40B4-BE49-F238E27FC236}">
                  <a16:creationId xmlns:a16="http://schemas.microsoft.com/office/drawing/2014/main" id="{34C69315-C56E-DFB4-3F84-CAE830F24E58}"/>
                </a:ext>
              </a:extLst>
            </p:cNvPr>
            <p:cNvCxnSpPr>
              <a:cxnSpLocks/>
            </p:cNvCxnSpPr>
            <p:nvPr/>
          </p:nvCxnSpPr>
          <p:spPr>
            <a:xfrm>
              <a:off x="7938987" y="3290623"/>
              <a:ext cx="1436288" cy="167563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Curved 51">
              <a:extLst>
                <a:ext uri="{FF2B5EF4-FFF2-40B4-BE49-F238E27FC236}">
                  <a16:creationId xmlns:a16="http://schemas.microsoft.com/office/drawing/2014/main" id="{49901133-1A6A-3190-4A28-69F4467D97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9968" y="3603136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E7F9CF9E-12BE-3124-9B3A-2C04EB91715C}"/>
                </a:ext>
              </a:extLst>
            </p:cNvPr>
            <p:cNvCxnSpPr>
              <a:cxnSpLocks/>
            </p:cNvCxnSpPr>
            <p:nvPr/>
          </p:nvCxnSpPr>
          <p:spPr>
            <a:xfrm>
              <a:off x="7984472" y="3850935"/>
              <a:ext cx="1378984" cy="12700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: Curved 53">
              <a:extLst>
                <a:ext uri="{FF2B5EF4-FFF2-40B4-BE49-F238E27FC236}">
                  <a16:creationId xmlns:a16="http://schemas.microsoft.com/office/drawing/2014/main" id="{5E032D80-6A40-A1FD-BD95-F034A327DD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05518" y="3970540"/>
              <a:ext cx="1369757" cy="130541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Curved 54">
              <a:extLst>
                <a:ext uri="{FF2B5EF4-FFF2-40B4-BE49-F238E27FC236}">
                  <a16:creationId xmlns:a16="http://schemas.microsoft.com/office/drawing/2014/main" id="{C43837D7-DF32-907E-8C61-97BF0F0C4693}"/>
                </a:ext>
              </a:extLst>
            </p:cNvPr>
            <p:cNvCxnSpPr>
              <a:cxnSpLocks/>
            </p:cNvCxnSpPr>
            <p:nvPr/>
          </p:nvCxnSpPr>
          <p:spPr>
            <a:xfrm>
              <a:off x="8005518" y="4294336"/>
              <a:ext cx="1369757" cy="251854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or: Curved 55">
              <a:extLst>
                <a:ext uri="{FF2B5EF4-FFF2-40B4-BE49-F238E27FC236}">
                  <a16:creationId xmlns:a16="http://schemas.microsoft.com/office/drawing/2014/main" id="{30D102A4-C8A9-E806-5F2B-6F964DA5D7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06394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or: Curved 56">
              <a:extLst>
                <a:ext uri="{FF2B5EF4-FFF2-40B4-BE49-F238E27FC236}">
                  <a16:creationId xmlns:a16="http://schemas.microsoft.com/office/drawing/2014/main" id="{C20A25CA-D5E5-7F78-DE9E-8AB9D5FD1C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26745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or: Curved 57">
              <a:extLst>
                <a:ext uri="{FF2B5EF4-FFF2-40B4-BE49-F238E27FC236}">
                  <a16:creationId xmlns:a16="http://schemas.microsoft.com/office/drawing/2014/main" id="{993D061F-E9CB-401E-D2CE-372A5EF4D0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3528042"/>
              <a:ext cx="1331669" cy="442498"/>
            </a:xfrm>
            <a:prstGeom prst="curvedConnector3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48514B6-8DC9-9F60-F94D-E57DA24D0CD0}"/>
              </a:ext>
            </a:extLst>
          </p:cNvPr>
          <p:cNvSpPr txBox="1"/>
          <p:nvPr/>
        </p:nvSpPr>
        <p:spPr>
          <a:xfrm>
            <a:off x="1409102" y="5825345"/>
            <a:ext cx="921101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Is the HEFS operational outcome </a:t>
            </a:r>
            <a:r>
              <a:rPr lang="en-US" sz="2400" b="1" i="1" dirty="0"/>
              <a:t>statistically indistinguishable </a:t>
            </a:r>
            <a:r>
              <a:rPr lang="en-US" sz="2400" i="1" dirty="0"/>
              <a:t>(i.e. a </a:t>
            </a:r>
            <a:r>
              <a:rPr lang="en-US" sz="2400" b="1" i="1" dirty="0"/>
              <a:t>random draw</a:t>
            </a:r>
            <a:r>
              <a:rPr lang="en-US" sz="2400" i="1" dirty="0"/>
              <a:t>)</a:t>
            </a:r>
            <a:r>
              <a:rPr lang="en-US" sz="2400" b="1" i="1" dirty="0"/>
              <a:t> </a:t>
            </a:r>
            <a:r>
              <a:rPr lang="en-US" sz="2400" i="1" dirty="0"/>
              <a:t>from the syn-M* ensemble of outcomes?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BCFFFB-360C-2C64-0DE2-A07995FE8C04}"/>
              </a:ext>
            </a:extLst>
          </p:cNvPr>
          <p:cNvSpPr txBox="1"/>
          <p:nvPr/>
        </p:nvSpPr>
        <p:spPr>
          <a:xfrm>
            <a:off x="379493" y="992643"/>
            <a:ext cx="3456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/>
              <a:t>Coverage Interval/Prob (CI/CP)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2C94E1-F651-1B16-1E1B-34D4F92BB66B}"/>
              </a:ext>
            </a:extLst>
          </p:cNvPr>
          <p:cNvSpPr txBox="1"/>
          <p:nvPr/>
        </p:nvSpPr>
        <p:spPr>
          <a:xfrm>
            <a:off x="4264666" y="983482"/>
            <a:ext cx="402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/>
              <a:t>Probability-Integral Transform (PIT)</a:t>
            </a:r>
          </a:p>
        </p:txBody>
      </p:sp>
      <p:pic>
        <p:nvPicPr>
          <p:cNvPr id="7" name="Picture 6" descr="A group of graphs showing different types of lead&#10;&#10;Description automatically generated with medium confidence">
            <a:extLst>
              <a:ext uri="{FF2B5EF4-FFF2-40B4-BE49-F238E27FC236}">
                <a16:creationId xmlns:a16="http://schemas.microsoft.com/office/drawing/2014/main" id="{B089B8B7-8F7B-BAAD-DC56-540D2E0C2D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8" t="51027" r="89394" b="31000"/>
          <a:stretch/>
        </p:blipFill>
        <p:spPr>
          <a:xfrm>
            <a:off x="9780252" y="1550592"/>
            <a:ext cx="1552587" cy="3240662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3D261EE-8E2C-B990-85A2-43A8DE1144DF}"/>
              </a:ext>
            </a:extLst>
          </p:cNvPr>
          <p:cNvCxnSpPr>
            <a:cxnSpLocks/>
          </p:cNvCxnSpPr>
          <p:nvPr/>
        </p:nvCxnSpPr>
        <p:spPr>
          <a:xfrm>
            <a:off x="9538447" y="3563084"/>
            <a:ext cx="161987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AA83357B-05BD-FA3D-2D6E-0B0261E2A583}"/>
              </a:ext>
            </a:extLst>
          </p:cNvPr>
          <p:cNvSpPr txBox="1"/>
          <p:nvPr/>
        </p:nvSpPr>
        <p:spPr>
          <a:xfrm>
            <a:off x="10871450" y="2608765"/>
            <a:ext cx="5737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AC71CC5-69CC-2958-5649-92A05A3B75D8}"/>
              </a:ext>
            </a:extLst>
          </p:cNvPr>
          <p:cNvSpPr txBox="1"/>
          <p:nvPr/>
        </p:nvSpPr>
        <p:spPr>
          <a:xfrm>
            <a:off x="10871450" y="3632386"/>
            <a:ext cx="5737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9BE7039-A537-F46B-2835-B4F1C2D90505}"/>
              </a:ext>
            </a:extLst>
          </p:cNvPr>
          <p:cNvSpPr txBox="1"/>
          <p:nvPr/>
        </p:nvSpPr>
        <p:spPr>
          <a:xfrm>
            <a:off x="8561294" y="983482"/>
            <a:ext cx="3110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/>
              <a:t>Reliability diagrams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DDAA284-B627-5689-69F2-9ED3483FDFB4}"/>
              </a:ext>
            </a:extLst>
          </p:cNvPr>
          <p:cNvGrpSpPr/>
          <p:nvPr/>
        </p:nvGrpSpPr>
        <p:grpSpPr>
          <a:xfrm rot="5400000">
            <a:off x="5093416" y="2104063"/>
            <a:ext cx="984976" cy="626823"/>
            <a:chOff x="7172325" y="3648075"/>
            <a:chExt cx="1952625" cy="1174856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A0A639EE-749B-BDFC-9173-856790063CA4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9" t="9394" r="4584" b="83112"/>
            <a:stretch/>
          </p:blipFill>
          <p:spPr>
            <a:xfrm>
              <a:off x="7172325" y="3926818"/>
              <a:ext cx="1952625" cy="896113"/>
            </a:xfrm>
            <a:prstGeom prst="rect">
              <a:avLst/>
            </a:prstGeom>
          </p:spPr>
        </p:pic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306B1D0-330F-B156-B70F-46ADD5119A81}"/>
                </a:ext>
              </a:extLst>
            </p:cNvPr>
            <p:cNvSpPr/>
            <p:nvPr/>
          </p:nvSpPr>
          <p:spPr>
            <a:xfrm>
              <a:off x="8437305" y="3648075"/>
              <a:ext cx="592395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48C60B1-468C-2851-4FEA-E7A7238FAB07}"/>
              </a:ext>
            </a:extLst>
          </p:cNvPr>
          <p:cNvGrpSpPr/>
          <p:nvPr/>
        </p:nvGrpSpPr>
        <p:grpSpPr>
          <a:xfrm>
            <a:off x="671549" y="2593573"/>
            <a:ext cx="1436288" cy="1490340"/>
            <a:chOff x="7938987" y="3055850"/>
            <a:chExt cx="1436288" cy="1490340"/>
          </a:xfrm>
        </p:grpSpPr>
        <p:cxnSp>
          <p:nvCxnSpPr>
            <p:cNvPr id="73" name="Connector: Curved 72">
              <a:extLst>
                <a:ext uri="{FF2B5EF4-FFF2-40B4-BE49-F238E27FC236}">
                  <a16:creationId xmlns:a16="http://schemas.microsoft.com/office/drawing/2014/main" id="{70BE8967-4418-130E-4FAC-507F18808232}"/>
                </a:ext>
              </a:extLst>
            </p:cNvPr>
            <p:cNvCxnSpPr/>
            <p:nvPr/>
          </p:nvCxnSpPr>
          <p:spPr>
            <a:xfrm flipV="1">
              <a:off x="7973568" y="3055850"/>
              <a:ext cx="1389888" cy="402336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or: Curved 73">
              <a:extLst>
                <a:ext uri="{FF2B5EF4-FFF2-40B4-BE49-F238E27FC236}">
                  <a16:creationId xmlns:a16="http://schemas.microsoft.com/office/drawing/2014/main" id="{24818334-D2E6-9225-0136-F6412862D4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73568" y="3257018"/>
              <a:ext cx="1401707" cy="353568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or: Curved 75">
              <a:extLst>
                <a:ext uri="{FF2B5EF4-FFF2-40B4-BE49-F238E27FC236}">
                  <a16:creationId xmlns:a16="http://schemas.microsoft.com/office/drawing/2014/main" id="{D115D146-A10E-FA42-5215-88E959746B7B}"/>
                </a:ext>
              </a:extLst>
            </p:cNvPr>
            <p:cNvCxnSpPr>
              <a:cxnSpLocks/>
            </p:cNvCxnSpPr>
            <p:nvPr/>
          </p:nvCxnSpPr>
          <p:spPr>
            <a:xfrm>
              <a:off x="7938987" y="3290623"/>
              <a:ext cx="1436288" cy="167563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or: Curved 76">
              <a:extLst>
                <a:ext uri="{FF2B5EF4-FFF2-40B4-BE49-F238E27FC236}">
                  <a16:creationId xmlns:a16="http://schemas.microsoft.com/office/drawing/2014/main" id="{3418B901-846B-5C98-D51C-771DB35AF3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9968" y="3603136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or: Curved 77">
              <a:extLst>
                <a:ext uri="{FF2B5EF4-FFF2-40B4-BE49-F238E27FC236}">
                  <a16:creationId xmlns:a16="http://schemas.microsoft.com/office/drawing/2014/main" id="{4B502A09-AF71-0BE5-A69E-E93435DFA2DF}"/>
                </a:ext>
              </a:extLst>
            </p:cNvPr>
            <p:cNvCxnSpPr>
              <a:cxnSpLocks/>
            </p:cNvCxnSpPr>
            <p:nvPr/>
          </p:nvCxnSpPr>
          <p:spPr>
            <a:xfrm>
              <a:off x="7984472" y="3850935"/>
              <a:ext cx="1378984" cy="12700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or: Curved 78">
              <a:extLst>
                <a:ext uri="{FF2B5EF4-FFF2-40B4-BE49-F238E27FC236}">
                  <a16:creationId xmlns:a16="http://schemas.microsoft.com/office/drawing/2014/main" id="{743D8AC7-FF34-C7DB-9663-1EAEE005DA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05518" y="3970540"/>
              <a:ext cx="1369757" cy="130541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or: Curved 79">
              <a:extLst>
                <a:ext uri="{FF2B5EF4-FFF2-40B4-BE49-F238E27FC236}">
                  <a16:creationId xmlns:a16="http://schemas.microsoft.com/office/drawing/2014/main" id="{AE796457-327C-B350-E320-6276A03803A8}"/>
                </a:ext>
              </a:extLst>
            </p:cNvPr>
            <p:cNvCxnSpPr>
              <a:cxnSpLocks/>
            </p:cNvCxnSpPr>
            <p:nvPr/>
          </p:nvCxnSpPr>
          <p:spPr>
            <a:xfrm>
              <a:off x="8005518" y="4294336"/>
              <a:ext cx="1369757" cy="251854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or: Curved 80">
              <a:extLst>
                <a:ext uri="{FF2B5EF4-FFF2-40B4-BE49-F238E27FC236}">
                  <a16:creationId xmlns:a16="http://schemas.microsoft.com/office/drawing/2014/main" id="{352C9121-C4F4-E22E-08B6-B8CF03F753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06394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or: Curved 81">
              <a:extLst>
                <a:ext uri="{FF2B5EF4-FFF2-40B4-BE49-F238E27FC236}">
                  <a16:creationId xmlns:a16="http://schemas.microsoft.com/office/drawing/2014/main" id="{CB48486B-2E2F-EFD5-CE7A-A9B40F7B53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26745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or: Curved 82">
              <a:extLst>
                <a:ext uri="{FF2B5EF4-FFF2-40B4-BE49-F238E27FC236}">
                  <a16:creationId xmlns:a16="http://schemas.microsoft.com/office/drawing/2014/main" id="{3F68B72A-61F9-B950-7458-57A9EADD05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3528042"/>
              <a:ext cx="1331669" cy="442498"/>
            </a:xfrm>
            <a:prstGeom prst="curvedConnector3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D149322-EFA1-7AAA-687F-70C038606710}"/>
              </a:ext>
            </a:extLst>
          </p:cNvPr>
          <p:cNvGrpSpPr/>
          <p:nvPr/>
        </p:nvGrpSpPr>
        <p:grpSpPr>
          <a:xfrm>
            <a:off x="4977070" y="3030260"/>
            <a:ext cx="968188" cy="914690"/>
            <a:chOff x="7938987" y="3055850"/>
            <a:chExt cx="1436288" cy="1490340"/>
          </a:xfrm>
        </p:grpSpPr>
        <p:cxnSp>
          <p:nvCxnSpPr>
            <p:cNvPr id="85" name="Connector: Curved 84">
              <a:extLst>
                <a:ext uri="{FF2B5EF4-FFF2-40B4-BE49-F238E27FC236}">
                  <a16:creationId xmlns:a16="http://schemas.microsoft.com/office/drawing/2014/main" id="{D21F3B3B-B6FB-E7C3-7131-C2176406714C}"/>
                </a:ext>
              </a:extLst>
            </p:cNvPr>
            <p:cNvCxnSpPr/>
            <p:nvPr/>
          </p:nvCxnSpPr>
          <p:spPr>
            <a:xfrm flipV="1">
              <a:off x="7973568" y="3055850"/>
              <a:ext cx="1389888" cy="402336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or: Curved 85">
              <a:extLst>
                <a:ext uri="{FF2B5EF4-FFF2-40B4-BE49-F238E27FC236}">
                  <a16:creationId xmlns:a16="http://schemas.microsoft.com/office/drawing/2014/main" id="{1B2832E1-5538-53A7-7632-54080A5BFB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73568" y="3257018"/>
              <a:ext cx="1401707" cy="353568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or: Curved 86">
              <a:extLst>
                <a:ext uri="{FF2B5EF4-FFF2-40B4-BE49-F238E27FC236}">
                  <a16:creationId xmlns:a16="http://schemas.microsoft.com/office/drawing/2014/main" id="{15E23200-F6DF-67E7-0E5F-20E5B3EB3A1B}"/>
                </a:ext>
              </a:extLst>
            </p:cNvPr>
            <p:cNvCxnSpPr>
              <a:cxnSpLocks/>
            </p:cNvCxnSpPr>
            <p:nvPr/>
          </p:nvCxnSpPr>
          <p:spPr>
            <a:xfrm>
              <a:off x="7938987" y="3290623"/>
              <a:ext cx="1436288" cy="167563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or: Curved 87">
              <a:extLst>
                <a:ext uri="{FF2B5EF4-FFF2-40B4-BE49-F238E27FC236}">
                  <a16:creationId xmlns:a16="http://schemas.microsoft.com/office/drawing/2014/main" id="{9651C85E-7502-AA5E-83ED-DBCAA98A2B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9968" y="3603136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or: Curved 88">
              <a:extLst>
                <a:ext uri="{FF2B5EF4-FFF2-40B4-BE49-F238E27FC236}">
                  <a16:creationId xmlns:a16="http://schemas.microsoft.com/office/drawing/2014/main" id="{34FE962D-7968-2C83-DC3B-36289C6E820B}"/>
                </a:ext>
              </a:extLst>
            </p:cNvPr>
            <p:cNvCxnSpPr>
              <a:cxnSpLocks/>
            </p:cNvCxnSpPr>
            <p:nvPr/>
          </p:nvCxnSpPr>
          <p:spPr>
            <a:xfrm>
              <a:off x="7984472" y="3850935"/>
              <a:ext cx="1378984" cy="12700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or: Curved 89">
              <a:extLst>
                <a:ext uri="{FF2B5EF4-FFF2-40B4-BE49-F238E27FC236}">
                  <a16:creationId xmlns:a16="http://schemas.microsoft.com/office/drawing/2014/main" id="{DBE30062-12B5-AFDF-EBE5-92361ADF58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05518" y="3970540"/>
              <a:ext cx="1369757" cy="130541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or: Curved 90">
              <a:extLst>
                <a:ext uri="{FF2B5EF4-FFF2-40B4-BE49-F238E27FC236}">
                  <a16:creationId xmlns:a16="http://schemas.microsoft.com/office/drawing/2014/main" id="{831B4FEF-320D-8FE3-9EA7-99C878201CD2}"/>
                </a:ext>
              </a:extLst>
            </p:cNvPr>
            <p:cNvCxnSpPr>
              <a:cxnSpLocks/>
            </p:cNvCxnSpPr>
            <p:nvPr/>
          </p:nvCxnSpPr>
          <p:spPr>
            <a:xfrm>
              <a:off x="8005518" y="4294336"/>
              <a:ext cx="1369757" cy="251854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or: Curved 91">
              <a:extLst>
                <a:ext uri="{FF2B5EF4-FFF2-40B4-BE49-F238E27FC236}">
                  <a16:creationId xmlns:a16="http://schemas.microsoft.com/office/drawing/2014/main" id="{13AB01C8-CECE-022F-A0ED-CF7CE8B9C3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06394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or: Curved 92">
              <a:extLst>
                <a:ext uri="{FF2B5EF4-FFF2-40B4-BE49-F238E27FC236}">
                  <a16:creationId xmlns:a16="http://schemas.microsoft.com/office/drawing/2014/main" id="{A9ABB2BA-4855-8838-7763-5EC5E847BA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26745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or: Curved 93">
              <a:extLst>
                <a:ext uri="{FF2B5EF4-FFF2-40B4-BE49-F238E27FC236}">
                  <a16:creationId xmlns:a16="http://schemas.microsoft.com/office/drawing/2014/main" id="{CE7C4918-3D98-10EF-4645-4538EAF16629}"/>
                </a:ext>
              </a:extLst>
            </p:cNvPr>
            <p:cNvCxnSpPr>
              <a:cxnSpLocks/>
            </p:cNvCxnSpPr>
            <p:nvPr/>
          </p:nvCxnSpPr>
          <p:spPr>
            <a:xfrm>
              <a:off x="8031788" y="3970540"/>
              <a:ext cx="1279349" cy="365106"/>
            </a:xfrm>
            <a:prstGeom prst="curvedConnector3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870BDD9F-CC1E-425D-E880-3D4E0FFFCC2F}"/>
              </a:ext>
            </a:extLst>
          </p:cNvPr>
          <p:cNvGrpSpPr/>
          <p:nvPr/>
        </p:nvGrpSpPr>
        <p:grpSpPr>
          <a:xfrm rot="5400000">
            <a:off x="5813327" y="3197117"/>
            <a:ext cx="984976" cy="626823"/>
            <a:chOff x="7172325" y="3648075"/>
            <a:chExt cx="1952625" cy="1174856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170394E7-A848-B16D-7514-CC7CF7235BC0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9" t="9394" r="4584" b="83112"/>
            <a:stretch/>
          </p:blipFill>
          <p:spPr>
            <a:xfrm>
              <a:off x="7172325" y="3926818"/>
              <a:ext cx="1952625" cy="896113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4A603B9D-7237-3E69-18A7-C44B38DA28FE}"/>
                </a:ext>
              </a:extLst>
            </p:cNvPr>
            <p:cNvSpPr/>
            <p:nvPr/>
          </p:nvSpPr>
          <p:spPr>
            <a:xfrm>
              <a:off x="8437305" y="3648075"/>
              <a:ext cx="592395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F4FF72DC-0DA8-AE86-9FA1-8990BD9C4EFE}"/>
              </a:ext>
            </a:extLst>
          </p:cNvPr>
          <p:cNvGrpSpPr/>
          <p:nvPr/>
        </p:nvGrpSpPr>
        <p:grpSpPr>
          <a:xfrm rot="5400000">
            <a:off x="7482024" y="4201892"/>
            <a:ext cx="984976" cy="626823"/>
            <a:chOff x="7172325" y="3648075"/>
            <a:chExt cx="1952625" cy="1174856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6690F121-162E-BFDB-492E-6025663B292B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69" t="9394" r="4584" b="83112"/>
            <a:stretch/>
          </p:blipFill>
          <p:spPr>
            <a:xfrm>
              <a:off x="7172325" y="3926818"/>
              <a:ext cx="1952625" cy="896113"/>
            </a:xfrm>
            <a:prstGeom prst="rect">
              <a:avLst/>
            </a:prstGeom>
          </p:spPr>
        </p:pic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E5288376-56FE-5C79-811A-587E67EBF003}"/>
                </a:ext>
              </a:extLst>
            </p:cNvPr>
            <p:cNvSpPr/>
            <p:nvPr/>
          </p:nvSpPr>
          <p:spPr>
            <a:xfrm>
              <a:off x="8437305" y="3648075"/>
              <a:ext cx="592395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ADD6DB2-86F7-549A-6B03-749B91B7FC29}"/>
              </a:ext>
            </a:extLst>
          </p:cNvPr>
          <p:cNvGrpSpPr/>
          <p:nvPr/>
        </p:nvGrpSpPr>
        <p:grpSpPr>
          <a:xfrm>
            <a:off x="6660026" y="4062665"/>
            <a:ext cx="968188" cy="914690"/>
            <a:chOff x="7938987" y="3055850"/>
            <a:chExt cx="1436288" cy="1490340"/>
          </a:xfrm>
        </p:grpSpPr>
        <p:cxnSp>
          <p:nvCxnSpPr>
            <p:cNvPr id="103" name="Connector: Curved 102">
              <a:extLst>
                <a:ext uri="{FF2B5EF4-FFF2-40B4-BE49-F238E27FC236}">
                  <a16:creationId xmlns:a16="http://schemas.microsoft.com/office/drawing/2014/main" id="{C7F1259C-1A14-06AE-686D-AF2885DC77EC}"/>
                </a:ext>
              </a:extLst>
            </p:cNvPr>
            <p:cNvCxnSpPr/>
            <p:nvPr/>
          </p:nvCxnSpPr>
          <p:spPr>
            <a:xfrm flipV="1">
              <a:off x="7973568" y="3055850"/>
              <a:ext cx="1389888" cy="402336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or: Curved 103">
              <a:extLst>
                <a:ext uri="{FF2B5EF4-FFF2-40B4-BE49-F238E27FC236}">
                  <a16:creationId xmlns:a16="http://schemas.microsoft.com/office/drawing/2014/main" id="{B2CB46DC-D831-AE73-13A4-E3EE6A697D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73568" y="3257018"/>
              <a:ext cx="1401707" cy="353568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or: Curved 104">
              <a:extLst>
                <a:ext uri="{FF2B5EF4-FFF2-40B4-BE49-F238E27FC236}">
                  <a16:creationId xmlns:a16="http://schemas.microsoft.com/office/drawing/2014/main" id="{31127E17-C8C9-5776-B6E2-68C9F5D65B05}"/>
                </a:ext>
              </a:extLst>
            </p:cNvPr>
            <p:cNvCxnSpPr>
              <a:cxnSpLocks/>
            </p:cNvCxnSpPr>
            <p:nvPr/>
          </p:nvCxnSpPr>
          <p:spPr>
            <a:xfrm>
              <a:off x="7938987" y="3290623"/>
              <a:ext cx="1436288" cy="167563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or: Curved 105">
              <a:extLst>
                <a:ext uri="{FF2B5EF4-FFF2-40B4-BE49-F238E27FC236}">
                  <a16:creationId xmlns:a16="http://schemas.microsoft.com/office/drawing/2014/main" id="{A02FA0CA-31C0-F9D9-422B-941089945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9968" y="3603136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or: Curved 106">
              <a:extLst>
                <a:ext uri="{FF2B5EF4-FFF2-40B4-BE49-F238E27FC236}">
                  <a16:creationId xmlns:a16="http://schemas.microsoft.com/office/drawing/2014/main" id="{2EA237B9-1727-5F94-9D21-B27B9B48BCBA}"/>
                </a:ext>
              </a:extLst>
            </p:cNvPr>
            <p:cNvCxnSpPr>
              <a:cxnSpLocks/>
            </p:cNvCxnSpPr>
            <p:nvPr/>
          </p:nvCxnSpPr>
          <p:spPr>
            <a:xfrm>
              <a:off x="7984472" y="3850935"/>
              <a:ext cx="1378984" cy="12700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or: Curved 107">
              <a:extLst>
                <a:ext uri="{FF2B5EF4-FFF2-40B4-BE49-F238E27FC236}">
                  <a16:creationId xmlns:a16="http://schemas.microsoft.com/office/drawing/2014/main" id="{0E670355-2368-8A79-0A27-816DFD67F2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05518" y="3970540"/>
              <a:ext cx="1369757" cy="130541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or: Curved 108">
              <a:extLst>
                <a:ext uri="{FF2B5EF4-FFF2-40B4-BE49-F238E27FC236}">
                  <a16:creationId xmlns:a16="http://schemas.microsoft.com/office/drawing/2014/main" id="{5583B2FD-0CBD-7474-F076-9F6C24B99BFA}"/>
                </a:ext>
              </a:extLst>
            </p:cNvPr>
            <p:cNvCxnSpPr>
              <a:cxnSpLocks/>
            </p:cNvCxnSpPr>
            <p:nvPr/>
          </p:nvCxnSpPr>
          <p:spPr>
            <a:xfrm>
              <a:off x="8005518" y="4294336"/>
              <a:ext cx="1369757" cy="251854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or: Curved 109">
              <a:extLst>
                <a:ext uri="{FF2B5EF4-FFF2-40B4-BE49-F238E27FC236}">
                  <a16:creationId xmlns:a16="http://schemas.microsoft.com/office/drawing/2014/main" id="{7C629088-7DF1-881C-1970-634AD98FB5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06394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or: Curved 110">
              <a:extLst>
                <a:ext uri="{FF2B5EF4-FFF2-40B4-BE49-F238E27FC236}">
                  <a16:creationId xmlns:a16="http://schemas.microsoft.com/office/drawing/2014/main" id="{D2E9EA2F-E1B3-FBC4-8E0A-72B20F656F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7" y="4267453"/>
              <a:ext cx="1343488" cy="153595"/>
            </a:xfrm>
            <a:prstGeom prst="curvedConnector3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or: Curved 111">
              <a:extLst>
                <a:ext uri="{FF2B5EF4-FFF2-40B4-BE49-F238E27FC236}">
                  <a16:creationId xmlns:a16="http://schemas.microsoft.com/office/drawing/2014/main" id="{3FACAF2D-F1F3-FFC6-1A1F-F92A5E986C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1788" y="3863635"/>
              <a:ext cx="1230158" cy="106904"/>
            </a:xfrm>
            <a:prstGeom prst="curvedConnector3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F1573D39-4D15-D0AD-B038-C6C7CA73EF3B}"/>
              </a:ext>
            </a:extLst>
          </p:cNvPr>
          <p:cNvSpPr txBox="1"/>
          <p:nvPr/>
        </p:nvSpPr>
        <p:spPr>
          <a:xfrm>
            <a:off x="2107837" y="2615101"/>
            <a:ext cx="75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75%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76E8CD0-B632-4C67-C790-0ACC6CE81C6F}"/>
              </a:ext>
            </a:extLst>
          </p:cNvPr>
          <p:cNvSpPr txBox="1"/>
          <p:nvPr/>
        </p:nvSpPr>
        <p:spPr>
          <a:xfrm>
            <a:off x="2078112" y="3635643"/>
            <a:ext cx="75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25%</a:t>
            </a:r>
          </a:p>
        </p:txBody>
      </p:sp>
      <p:sp>
        <p:nvSpPr>
          <p:cNvPr id="116" name="Right Brace 115">
            <a:extLst>
              <a:ext uri="{FF2B5EF4-FFF2-40B4-BE49-F238E27FC236}">
                <a16:creationId xmlns:a16="http://schemas.microsoft.com/office/drawing/2014/main" id="{2FC8B097-40CB-9EED-6A3F-98C83237E90B}"/>
              </a:ext>
            </a:extLst>
          </p:cNvPr>
          <p:cNvSpPr/>
          <p:nvPr/>
        </p:nvSpPr>
        <p:spPr>
          <a:xfrm>
            <a:off x="2662579" y="2720812"/>
            <a:ext cx="131044" cy="1174574"/>
          </a:xfrm>
          <a:prstGeom prst="rightBrac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D0C43BE-C78B-D8DB-EBFB-AE47DD6C0B49}"/>
              </a:ext>
            </a:extLst>
          </p:cNvPr>
          <p:cNvSpPr txBox="1"/>
          <p:nvPr/>
        </p:nvSpPr>
        <p:spPr>
          <a:xfrm>
            <a:off x="2816933" y="3102348"/>
            <a:ext cx="905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50% 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8F0A62AE-257E-F7FC-3091-0E3555D4F87F}"/>
                  </a:ext>
                </a:extLst>
              </p:cNvPr>
              <p:cNvSpPr txBox="1"/>
              <p:nvPr/>
            </p:nvSpPr>
            <p:spPr>
              <a:xfrm>
                <a:off x="138254" y="5280199"/>
                <a:ext cx="387971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𝑢𝑛𝑐𝑒𝑟𝑡𝑎𝑖𝑛𝑡𝑦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𝑠𝐻𝐸𝐹𝑆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𝑢𝑛𝑐𝑒𝑟𝑡𝑎𝑖𝑛𝑡𝑦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𝐻𝐸𝐹𝑆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8F0A62AE-257E-F7FC-3091-0E3555D4F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54" y="5280199"/>
                <a:ext cx="3879716" cy="276999"/>
              </a:xfrm>
              <a:prstGeom prst="rect">
                <a:avLst/>
              </a:prstGeom>
              <a:blipFill>
                <a:blip r:embed="rId5"/>
                <a:stretch>
                  <a:fillRect l="-1887" t="-2174" r="-1258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979F1F6-877E-F2D9-6251-259BC63F50BE}"/>
                  </a:ext>
                </a:extLst>
              </p:cNvPr>
              <p:cNvSpPr txBox="1"/>
              <p:nvPr/>
            </p:nvSpPr>
            <p:spPr>
              <a:xfrm>
                <a:off x="5136225" y="5280199"/>
                <a:ext cx="17801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𝑒𝑞𝑢𝑖𝑝𝑟𝑜𝑏𝑎𝑏𝑖𝑙𝑖𝑡𝑦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979F1F6-877E-F2D9-6251-259BC63F5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225" y="5280199"/>
                <a:ext cx="1780103" cy="276999"/>
              </a:xfrm>
              <a:prstGeom prst="rect">
                <a:avLst/>
              </a:prstGeom>
              <a:blipFill>
                <a:blip r:embed="rId6"/>
                <a:stretch>
                  <a:fillRect l="-4110" t="-2174" r="-2740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CCC02784-5391-A3DD-5FF3-67D5A5AD7C06}"/>
                  </a:ext>
                </a:extLst>
              </p:cNvPr>
              <p:cNvSpPr txBox="1"/>
              <p:nvPr/>
            </p:nvSpPr>
            <p:spPr>
              <a:xfrm>
                <a:off x="9608898" y="5282434"/>
                <a:ext cx="11220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𝑒𝑥𝑡𝑟𝑒𝑚𝑒𝑠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CCC02784-5391-A3DD-5FF3-67D5A5AD7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8898" y="5282434"/>
                <a:ext cx="1122038" cy="276999"/>
              </a:xfrm>
              <a:prstGeom prst="rect">
                <a:avLst/>
              </a:prstGeom>
              <a:blipFill>
                <a:blip r:embed="rId7"/>
                <a:stretch>
                  <a:fillRect l="-3804" r="-4891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9B41B72-2138-0886-0757-4D684EE0E563}"/>
                  </a:ext>
                </a:extLst>
              </p:cNvPr>
              <p:cNvSpPr txBox="1"/>
              <p:nvPr/>
            </p:nvSpPr>
            <p:spPr>
              <a:xfrm>
                <a:off x="4752900" y="1444417"/>
                <a:ext cx="5883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9B41B72-2138-0886-0757-4D684EE0E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900" y="1444417"/>
                <a:ext cx="588302" cy="276999"/>
              </a:xfrm>
              <a:prstGeom prst="rect">
                <a:avLst/>
              </a:prstGeom>
              <a:blipFill>
                <a:blip r:embed="rId8"/>
                <a:stretch>
                  <a:fillRect l="-8333" r="-9375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29B7C23F-D823-0367-E2D8-0E7A46CEF4F1}"/>
                  </a:ext>
                </a:extLst>
              </p:cNvPr>
              <p:cNvSpPr txBox="1"/>
              <p:nvPr/>
            </p:nvSpPr>
            <p:spPr>
              <a:xfrm>
                <a:off x="5651106" y="1444417"/>
                <a:ext cx="5883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29B7C23F-D823-0367-E2D8-0E7A46CEF4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106" y="1444417"/>
                <a:ext cx="588303" cy="276999"/>
              </a:xfrm>
              <a:prstGeom prst="rect">
                <a:avLst/>
              </a:prstGeom>
              <a:blipFill>
                <a:blip r:embed="rId9"/>
                <a:stretch>
                  <a:fillRect l="-7216" r="-9278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656AD48-C3EF-1317-F4E3-11094344B3FA}"/>
                  </a:ext>
                </a:extLst>
              </p:cNvPr>
              <p:cNvSpPr txBox="1"/>
              <p:nvPr/>
            </p:nvSpPr>
            <p:spPr>
              <a:xfrm>
                <a:off x="7127377" y="1453663"/>
                <a:ext cx="59471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𝑻</m:t>
                      </m:r>
                    </m:oMath>
                  </m:oMathPara>
                </a14:m>
                <a:endParaRPr lang="en-US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656AD48-C3EF-1317-F4E3-11094344B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7377" y="1453663"/>
                <a:ext cx="594715" cy="276999"/>
              </a:xfrm>
              <a:prstGeom prst="rect">
                <a:avLst/>
              </a:prstGeom>
              <a:blipFill>
                <a:blip r:embed="rId10"/>
                <a:stretch>
                  <a:fillRect l="-7143" r="-9184"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68CDBDD0-7112-ECBB-DE06-509122A87B97}"/>
                  </a:ext>
                </a:extLst>
              </p:cNvPr>
              <p:cNvSpPr txBox="1"/>
              <p:nvPr/>
            </p:nvSpPr>
            <p:spPr>
              <a:xfrm>
                <a:off x="6493273" y="1453662"/>
                <a:ext cx="2260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68CDBDD0-7112-ECBB-DE06-509122A87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273" y="1453662"/>
                <a:ext cx="226023" cy="2769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D08ECE9-18ED-AB81-DE95-FF9CB69823FF}"/>
              </a:ext>
            </a:extLst>
          </p:cNvPr>
          <p:cNvCxnSpPr/>
          <p:nvPr/>
        </p:nvCxnSpPr>
        <p:spPr>
          <a:xfrm flipH="1">
            <a:off x="5341202" y="2160474"/>
            <a:ext cx="30990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634866A3-46D7-B3B7-DE51-9393C0EE4600}"/>
              </a:ext>
            </a:extLst>
          </p:cNvPr>
          <p:cNvCxnSpPr/>
          <p:nvPr/>
        </p:nvCxnSpPr>
        <p:spPr>
          <a:xfrm flipH="1">
            <a:off x="6094211" y="3815729"/>
            <a:ext cx="30990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54F9B38D-8FA8-8362-B33D-7236BE337EF2}"/>
              </a:ext>
            </a:extLst>
          </p:cNvPr>
          <p:cNvCxnSpPr/>
          <p:nvPr/>
        </p:nvCxnSpPr>
        <p:spPr>
          <a:xfrm flipH="1">
            <a:off x="8054490" y="4591246"/>
            <a:ext cx="30990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1C3CD49D-E271-5509-95E0-BEFA49912522}"/>
                  </a:ext>
                </a:extLst>
              </p:cNvPr>
              <p:cNvSpPr txBox="1"/>
              <p:nvPr/>
            </p:nvSpPr>
            <p:spPr>
              <a:xfrm>
                <a:off x="8832762" y="3241241"/>
                <a:ext cx="11733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𝒕𝒉𝒓𝒆𝒔𝒉𝒐𝒍𝒅</m:t>
                      </m:r>
                    </m:oMath>
                  </m:oMathPara>
                </a14:m>
                <a:endParaRPr lang="en-US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1C3CD49D-E271-5509-95E0-BEFA49912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2762" y="3241241"/>
                <a:ext cx="1173398" cy="276999"/>
              </a:xfrm>
              <a:prstGeom prst="rect">
                <a:avLst/>
              </a:prstGeom>
              <a:blipFill>
                <a:blip r:embed="rId12"/>
                <a:stretch>
                  <a:fillRect l="-5208" t="-2222" r="-5208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B1829F2D-DD06-E283-1CBF-B053EE7E7DB5}"/>
                  </a:ext>
                </a:extLst>
              </p:cNvPr>
              <p:cNvSpPr txBox="1"/>
              <p:nvPr/>
            </p:nvSpPr>
            <p:spPr>
              <a:xfrm>
                <a:off x="9058669" y="3624822"/>
                <a:ext cx="8289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 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99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B1829F2D-DD06-E283-1CBF-B053EE7E7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8669" y="3624822"/>
                <a:ext cx="828945" cy="276999"/>
              </a:xfrm>
              <a:prstGeom prst="rect">
                <a:avLst/>
              </a:prstGeom>
              <a:blipFill>
                <a:blip r:embed="rId13"/>
                <a:stretch>
                  <a:fillRect l="-3676" r="-2206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BDC9C07B-A97E-4F0A-DFA1-093157D1CEBC}"/>
              </a:ext>
            </a:extLst>
          </p:cNvPr>
          <p:cNvSpPr/>
          <p:nvPr/>
        </p:nvSpPr>
        <p:spPr>
          <a:xfrm>
            <a:off x="4064370" y="983482"/>
            <a:ext cx="7654077" cy="4716927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3E39CF-BA05-DBD9-F412-C9F6739C6C5B}"/>
              </a:ext>
            </a:extLst>
          </p:cNvPr>
          <p:cNvSpPr/>
          <p:nvPr/>
        </p:nvSpPr>
        <p:spPr>
          <a:xfrm>
            <a:off x="87175" y="845339"/>
            <a:ext cx="3864990" cy="4855069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9546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E286-5623-512F-3271-FF74F930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94DFF5BE-2722-257F-97E1-C19C6DC0163C}"/>
              </a:ext>
            </a:extLst>
          </p:cNvPr>
          <p:cNvSpPr txBox="1">
            <a:spLocks/>
          </p:cNvSpPr>
          <p:nvPr/>
        </p:nvSpPr>
        <p:spPr>
          <a:xfrm>
            <a:off x="603696" y="159742"/>
            <a:ext cx="10803444" cy="5738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Formal ops validation – releases (top 1% inflows)</a:t>
            </a:r>
          </a:p>
        </p:txBody>
      </p:sp>
      <p:sp>
        <p:nvSpPr>
          <p:cNvPr id="75" name="Slide Number Placeholder 5">
            <a:extLst>
              <a:ext uri="{FF2B5EF4-FFF2-40B4-BE49-F238E27FC236}">
                <a16:creationId xmlns:a16="http://schemas.microsoft.com/office/drawing/2014/main" id="{4DA6D566-9012-6B59-BA44-0EC6501B7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0EFE19-55DF-BFB3-BB22-88C454FA1BAA}"/>
              </a:ext>
            </a:extLst>
          </p:cNvPr>
          <p:cNvSpPr txBox="1"/>
          <p:nvPr/>
        </p:nvSpPr>
        <p:spPr>
          <a:xfrm>
            <a:off x="1163634" y="1186985"/>
            <a:ext cx="1204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syn-M1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891FD9-0C7D-09E0-1330-2F9A73A7F1EF}"/>
              </a:ext>
            </a:extLst>
          </p:cNvPr>
          <p:cNvSpPr txBox="1"/>
          <p:nvPr/>
        </p:nvSpPr>
        <p:spPr>
          <a:xfrm>
            <a:off x="3178803" y="1180793"/>
            <a:ext cx="1204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66CC"/>
                </a:solidFill>
              </a:rPr>
              <a:t>syn-M2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E945C5-3D42-E60B-660C-EC4565FB9D17}"/>
              </a:ext>
            </a:extLst>
          </p:cNvPr>
          <p:cNvSpPr txBox="1"/>
          <p:nvPr/>
        </p:nvSpPr>
        <p:spPr>
          <a:xfrm>
            <a:off x="1612893" y="3149477"/>
            <a:ext cx="2203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PIT Interpretation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BD7366-FE0D-6EEF-4C24-F0E932724BDD}"/>
              </a:ext>
            </a:extLst>
          </p:cNvPr>
          <p:cNvGrpSpPr/>
          <p:nvPr/>
        </p:nvGrpSpPr>
        <p:grpSpPr>
          <a:xfrm>
            <a:off x="353133" y="1479780"/>
            <a:ext cx="4323574" cy="1638831"/>
            <a:chOff x="3174149" y="1897637"/>
            <a:chExt cx="8812134" cy="3207304"/>
          </a:xfrm>
        </p:grpSpPr>
        <p:pic>
          <p:nvPicPr>
            <p:cNvPr id="12" name="Picture 11" descr="A collage of graphs&#10;&#10;Description automatically generated">
              <a:extLst>
                <a:ext uri="{FF2B5EF4-FFF2-40B4-BE49-F238E27FC236}">
                  <a16:creationId xmlns:a16="http://schemas.microsoft.com/office/drawing/2014/main" id="{FFEF5327-EFE4-A639-9A45-48E56747E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08" t="30649" b="38144"/>
            <a:stretch/>
          </p:blipFill>
          <p:spPr bwMode="auto">
            <a:xfrm>
              <a:off x="3174149" y="1897637"/>
              <a:ext cx="8812134" cy="3207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3E4397D-0DEC-E314-57E1-3B21793CDD13}"/>
                </a:ext>
              </a:extLst>
            </p:cNvPr>
            <p:cNvSpPr/>
            <p:nvPr/>
          </p:nvSpPr>
          <p:spPr>
            <a:xfrm>
              <a:off x="4105072" y="2082541"/>
              <a:ext cx="418154" cy="384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A2E36A5-2A1A-5A63-075F-0616E32377A6}"/>
                </a:ext>
              </a:extLst>
            </p:cNvPr>
            <p:cNvSpPr/>
            <p:nvPr/>
          </p:nvSpPr>
          <p:spPr>
            <a:xfrm>
              <a:off x="8216629" y="2082541"/>
              <a:ext cx="418154" cy="384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C461F166-23DB-C11A-0A95-26743C1420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9" t="25571" r="-1439" b="48628"/>
          <a:stretch/>
        </p:blipFill>
        <p:spPr bwMode="auto">
          <a:xfrm>
            <a:off x="4952189" y="1828412"/>
            <a:ext cx="7353300" cy="3497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diagram of a graph&#10;&#10;Description automatically generated">
            <a:extLst>
              <a:ext uri="{FF2B5EF4-FFF2-40B4-BE49-F238E27FC236}">
                <a16:creationId xmlns:a16="http://schemas.microsoft.com/office/drawing/2014/main" id="{D718E72C-B2B7-3F01-069E-33ED134DA4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228" y="3503318"/>
            <a:ext cx="2902044" cy="276498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B51083-AF22-CAF0-1F4E-62395167245F}"/>
              </a:ext>
            </a:extLst>
          </p:cNvPr>
          <p:cNvSpPr txBox="1"/>
          <p:nvPr/>
        </p:nvSpPr>
        <p:spPr>
          <a:xfrm rot="18914549">
            <a:off x="1773059" y="5147388"/>
            <a:ext cx="942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Ideal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202118-5C8A-6106-F53D-5360A9EF3BEC}"/>
              </a:ext>
            </a:extLst>
          </p:cNvPr>
          <p:cNvSpPr/>
          <p:nvPr/>
        </p:nvSpPr>
        <p:spPr>
          <a:xfrm>
            <a:off x="8506129" y="1725924"/>
            <a:ext cx="3538137" cy="359229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D67931-34A5-657B-C9E2-2786250CB873}"/>
              </a:ext>
            </a:extLst>
          </p:cNvPr>
          <p:cNvSpPr/>
          <p:nvPr/>
        </p:nvSpPr>
        <p:spPr>
          <a:xfrm>
            <a:off x="7791855" y="4250987"/>
            <a:ext cx="453051" cy="340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17CDE4-7B90-C132-773D-313049EE0A80}"/>
              </a:ext>
            </a:extLst>
          </p:cNvPr>
          <p:cNvSpPr txBox="1"/>
          <p:nvPr/>
        </p:nvSpPr>
        <p:spPr>
          <a:xfrm>
            <a:off x="4844458" y="1243650"/>
            <a:ext cx="402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/>
              <a:t>PIT Analysis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6C68DC5-B0CA-B930-4B9C-0DEB3EB24828}"/>
              </a:ext>
            </a:extLst>
          </p:cNvPr>
          <p:cNvCxnSpPr/>
          <p:nvPr/>
        </p:nvCxnSpPr>
        <p:spPr>
          <a:xfrm flipH="1" flipV="1">
            <a:off x="7791855" y="4250987"/>
            <a:ext cx="453051" cy="122398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234E568-5E9D-E7A3-8997-CCBBBE748623}"/>
              </a:ext>
            </a:extLst>
          </p:cNvPr>
          <p:cNvSpPr txBox="1"/>
          <p:nvPr/>
        </p:nvSpPr>
        <p:spPr>
          <a:xfrm>
            <a:off x="7403934" y="5491444"/>
            <a:ext cx="2204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lower is better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B74A7E-77A7-D7E1-2B31-A24B3CFF23DF}"/>
              </a:ext>
            </a:extLst>
          </p:cNvPr>
          <p:cNvSpPr txBox="1"/>
          <p:nvPr/>
        </p:nvSpPr>
        <p:spPr>
          <a:xfrm>
            <a:off x="603696" y="706554"/>
            <a:ext cx="3006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Oroville Dam</a:t>
            </a:r>
          </a:p>
        </p:txBody>
      </p:sp>
    </p:spTree>
    <p:extLst>
      <p:ext uri="{BB962C8B-B14F-4D97-AF65-F5344CB8AC3E}">
        <p14:creationId xmlns:p14="http://schemas.microsoft.com/office/powerpoint/2010/main" val="32518431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60992CB3-E088-614A-8EA4-173F04C0DC53}"/>
              </a:ext>
            </a:extLst>
          </p:cNvPr>
          <p:cNvSpPr txBox="1">
            <a:spLocks/>
          </p:cNvSpPr>
          <p:nvPr/>
        </p:nvSpPr>
        <p:spPr>
          <a:xfrm>
            <a:off x="512379" y="100353"/>
            <a:ext cx="7886700" cy="573882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Generalizability</a:t>
            </a:r>
            <a:endParaRPr lang="en-US" sz="4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DE93D7-D4AD-4846-1CF8-35693849B16B}"/>
              </a:ext>
            </a:extLst>
          </p:cNvPr>
          <p:cNvGrpSpPr/>
          <p:nvPr/>
        </p:nvGrpSpPr>
        <p:grpSpPr>
          <a:xfrm>
            <a:off x="594472" y="772729"/>
            <a:ext cx="5694361" cy="5533259"/>
            <a:chOff x="2897551" y="1182415"/>
            <a:chExt cx="5694361" cy="5533259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00F62A8-A82A-E38C-B4CB-04056B0DC3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565" y="1182415"/>
              <a:ext cx="4268514" cy="5533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52D66FA-F5BA-97F3-AC39-2854AF1537C8}"/>
                </a:ext>
              </a:extLst>
            </p:cNvPr>
            <p:cNvSpPr/>
            <p:nvPr/>
          </p:nvSpPr>
          <p:spPr>
            <a:xfrm>
              <a:off x="4666593" y="2596053"/>
              <a:ext cx="210207" cy="19969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4371663-1BA2-73F2-43F5-688416D96D38}"/>
                </a:ext>
              </a:extLst>
            </p:cNvPr>
            <p:cNvSpPr/>
            <p:nvPr/>
          </p:nvSpPr>
          <p:spPr>
            <a:xfrm>
              <a:off x="5249919" y="2317680"/>
              <a:ext cx="210207" cy="19969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4B74FDD-16BD-586B-CE4F-0237FF745EF7}"/>
                </a:ext>
              </a:extLst>
            </p:cNvPr>
            <p:cNvSpPr/>
            <p:nvPr/>
          </p:nvSpPr>
          <p:spPr>
            <a:xfrm>
              <a:off x="5443701" y="2569631"/>
              <a:ext cx="210207" cy="19969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BB584A8-A1F9-D28F-85ED-82DBEF581C4C}"/>
                </a:ext>
              </a:extLst>
            </p:cNvPr>
            <p:cNvSpPr/>
            <p:nvPr/>
          </p:nvSpPr>
          <p:spPr>
            <a:xfrm>
              <a:off x="5580333" y="3339662"/>
              <a:ext cx="210207" cy="19969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D995AA-1A8A-174C-CDB0-42FFE007E41A}"/>
                </a:ext>
              </a:extLst>
            </p:cNvPr>
            <p:cNvSpPr/>
            <p:nvPr/>
          </p:nvSpPr>
          <p:spPr>
            <a:xfrm>
              <a:off x="6737132" y="5478596"/>
              <a:ext cx="210207" cy="19969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7C42D2-E7CD-B7BF-C1A6-D5FD84DE3912}"/>
                </a:ext>
              </a:extLst>
            </p:cNvPr>
            <p:cNvSpPr txBox="1"/>
            <p:nvPr/>
          </p:nvSpPr>
          <p:spPr>
            <a:xfrm>
              <a:off x="6947338" y="5154985"/>
              <a:ext cx="16445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Prado Dam (ADOC1)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F39E933-C825-B572-9B76-1D37F361509A}"/>
                </a:ext>
              </a:extLst>
            </p:cNvPr>
            <p:cNvSpPr txBox="1"/>
            <p:nvPr/>
          </p:nvSpPr>
          <p:spPr>
            <a:xfrm>
              <a:off x="5836535" y="3307627"/>
              <a:ext cx="20087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New Hogan Dam (NHGC1)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B75B36-D7DD-F722-0B06-66CB96A443E2}"/>
                </a:ext>
              </a:extLst>
            </p:cNvPr>
            <p:cNvSpPr txBox="1"/>
            <p:nvPr/>
          </p:nvSpPr>
          <p:spPr>
            <a:xfrm>
              <a:off x="5629600" y="2408184"/>
              <a:ext cx="2375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New </a:t>
              </a:r>
              <a:r>
                <a:rPr lang="en-US" sz="2400" dirty="0" err="1"/>
                <a:t>Bullards</a:t>
              </a:r>
              <a:r>
                <a:rPr lang="en-US" sz="2400" dirty="0"/>
                <a:t> Bar Dam (NBBC1)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2D4933E-E9C6-0CA5-62DE-5930A1DBA161}"/>
                </a:ext>
              </a:extLst>
            </p:cNvPr>
            <p:cNvSpPr txBox="1"/>
            <p:nvPr/>
          </p:nvSpPr>
          <p:spPr>
            <a:xfrm>
              <a:off x="5866093" y="1618168"/>
              <a:ext cx="18609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Oroville Dam (ORDC1)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370727B-CFE6-C9EF-4361-45DEE9870BE7}"/>
                </a:ext>
              </a:extLst>
            </p:cNvPr>
            <p:cNvSpPr txBox="1"/>
            <p:nvPr/>
          </p:nvSpPr>
          <p:spPr>
            <a:xfrm>
              <a:off x="2897551" y="2543503"/>
              <a:ext cx="20265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Coyote Valley Dam (LAMC1)</a:t>
              </a:r>
            </a:p>
          </p:txBody>
        </p:sp>
      </p:grp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2B74F5C-DE59-7C28-4F34-6CC82A5B3D21}"/>
              </a:ext>
            </a:extLst>
          </p:cNvPr>
          <p:cNvGraphicFramePr>
            <a:graphicFrameLocks noGrp="1"/>
          </p:cNvGraphicFramePr>
          <p:nvPr/>
        </p:nvGraphicFramePr>
        <p:xfrm>
          <a:off x="5636189" y="765741"/>
          <a:ext cx="6362701" cy="2093753"/>
        </p:xfrm>
        <a:graphic>
          <a:graphicData uri="http://schemas.openxmlformats.org/drawingml/2006/table">
            <a:tbl>
              <a:tblPr/>
              <a:tblGrid>
                <a:gridCol w="1202402">
                  <a:extLst>
                    <a:ext uri="{9D8B030D-6E8A-4147-A177-3AD203B41FA5}">
                      <a16:colId xmlns:a16="http://schemas.microsoft.com/office/drawing/2014/main" val="1169577040"/>
                    </a:ext>
                  </a:extLst>
                </a:gridCol>
                <a:gridCol w="1503000">
                  <a:extLst>
                    <a:ext uri="{9D8B030D-6E8A-4147-A177-3AD203B41FA5}">
                      <a16:colId xmlns:a16="http://schemas.microsoft.com/office/drawing/2014/main" val="647881740"/>
                    </a:ext>
                  </a:extLst>
                </a:gridCol>
                <a:gridCol w="2137602">
                  <a:extLst>
                    <a:ext uri="{9D8B030D-6E8A-4147-A177-3AD203B41FA5}">
                      <a16:colId xmlns:a16="http://schemas.microsoft.com/office/drawing/2014/main" val="1402517381"/>
                    </a:ext>
                  </a:extLst>
                </a:gridCol>
                <a:gridCol w="1519697">
                  <a:extLst>
                    <a:ext uri="{9D8B030D-6E8A-4147-A177-3AD203B41FA5}">
                      <a16:colId xmlns:a16="http://schemas.microsoft.com/office/drawing/2014/main" val="1186031394"/>
                    </a:ext>
                  </a:extLst>
                </a:gridCol>
              </a:tblGrid>
              <a:tr h="39703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Reservoir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Capacity (TAF)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Safe Release (CFS)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Ramping (CFS)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610309"/>
                  </a:ext>
                </a:extLst>
              </a:tr>
              <a:tr h="3393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ORDC1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347574"/>
                  </a:ext>
                </a:extLst>
              </a:tr>
              <a:tr h="3393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NBBC1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68854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093171"/>
                  </a:ext>
                </a:extLst>
              </a:tr>
              <a:tr h="3393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NHGC1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9492975"/>
                  </a:ext>
                </a:extLst>
              </a:tr>
              <a:tr h="3393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LAMC1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116.5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044899"/>
                  </a:ext>
                </a:extLst>
              </a:tr>
              <a:tr h="3393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ADOC1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7994756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5D805895-FF2A-CE8B-1650-2B10B4D20BA3}"/>
              </a:ext>
            </a:extLst>
          </p:cNvPr>
          <p:cNvSpPr/>
          <p:nvPr/>
        </p:nvSpPr>
        <p:spPr>
          <a:xfrm>
            <a:off x="8439194" y="704283"/>
            <a:ext cx="2107190" cy="220064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F35C00-0C0A-D11B-A0AE-E199AB9B42E9}"/>
              </a:ext>
            </a:extLst>
          </p:cNvPr>
          <p:cNvSpPr txBox="1"/>
          <p:nvPr/>
        </p:nvSpPr>
        <p:spPr>
          <a:xfrm>
            <a:off x="8219378" y="195838"/>
            <a:ext cx="26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Modify constraints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EB2376-6A96-B6E4-B1B9-7CCB727C320D}"/>
              </a:ext>
            </a:extLst>
          </p:cNvPr>
          <p:cNvSpPr/>
          <p:nvPr/>
        </p:nvSpPr>
        <p:spPr>
          <a:xfrm>
            <a:off x="594472" y="836745"/>
            <a:ext cx="5018565" cy="54052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5F9993-66EE-B463-604D-4D8491B48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37" y="3631473"/>
            <a:ext cx="10186691" cy="26424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713670-D9F7-CCE9-6E28-0B836A07F704}"/>
              </a:ext>
            </a:extLst>
          </p:cNvPr>
          <p:cNvSpPr/>
          <p:nvPr/>
        </p:nvSpPr>
        <p:spPr>
          <a:xfrm>
            <a:off x="2106081" y="4034871"/>
            <a:ext cx="870968" cy="69239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36525E-368D-E550-3358-9D52A594367A}"/>
              </a:ext>
            </a:extLst>
          </p:cNvPr>
          <p:cNvSpPr txBox="1"/>
          <p:nvPr/>
        </p:nvSpPr>
        <p:spPr>
          <a:xfrm>
            <a:off x="5504691" y="2926992"/>
            <a:ext cx="3255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Policy variability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7B021E00-79B2-240B-42B8-7E44427E1E38}"/>
              </a:ext>
            </a:extLst>
          </p:cNvPr>
          <p:cNvSpPr/>
          <p:nvPr/>
        </p:nvSpPr>
        <p:spPr>
          <a:xfrm>
            <a:off x="3053449" y="3360527"/>
            <a:ext cx="7311065" cy="27790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Left-Right 22">
            <a:extLst>
              <a:ext uri="{FF2B5EF4-FFF2-40B4-BE49-F238E27FC236}">
                <a16:creationId xmlns:a16="http://schemas.microsoft.com/office/drawing/2014/main" id="{F4F22D68-13E1-AA44-466B-EA97DD423466}"/>
              </a:ext>
            </a:extLst>
          </p:cNvPr>
          <p:cNvSpPr/>
          <p:nvPr/>
        </p:nvSpPr>
        <p:spPr>
          <a:xfrm rot="1161050">
            <a:off x="4498184" y="5119984"/>
            <a:ext cx="881601" cy="277907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9C9D9140-07E9-921F-8025-DB72D4315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D247FA-B77E-183E-1002-F864F56C4236}"/>
              </a:ext>
            </a:extLst>
          </p:cNvPr>
          <p:cNvSpPr txBox="1"/>
          <p:nvPr/>
        </p:nvSpPr>
        <p:spPr>
          <a:xfrm>
            <a:off x="2541565" y="6154096"/>
            <a:ext cx="6069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Differing levels of policy risk aversion</a:t>
            </a:r>
          </a:p>
        </p:txBody>
      </p:sp>
    </p:spTree>
    <p:extLst>
      <p:ext uri="{BB962C8B-B14F-4D97-AF65-F5344CB8AC3E}">
        <p14:creationId xmlns:p14="http://schemas.microsoft.com/office/powerpoint/2010/main" val="11301969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E286-5623-512F-3271-FF74F930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 Placeholder 5">
            <a:extLst>
              <a:ext uri="{FF2B5EF4-FFF2-40B4-BE49-F238E27FC236}">
                <a16:creationId xmlns:a16="http://schemas.microsoft.com/office/drawing/2014/main" id="{4DA6D566-9012-6B59-BA44-0EC6501B7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2536F3-1C34-EF2A-3D8F-F5AD7A0C6A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023" y="37387"/>
            <a:ext cx="5113643" cy="67832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BE45A4AC-3430-7B0A-D62A-5AE873C4E51C}"/>
              </a:ext>
            </a:extLst>
          </p:cNvPr>
          <p:cNvSpPr txBox="1">
            <a:spLocks/>
          </p:cNvSpPr>
          <p:nvPr/>
        </p:nvSpPr>
        <p:spPr>
          <a:xfrm>
            <a:off x="603696" y="159742"/>
            <a:ext cx="4584992" cy="5738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Generalizability of synthetic forecast performance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310EE0-89E2-828F-3BE6-4239060EFC85}"/>
              </a:ext>
            </a:extLst>
          </p:cNvPr>
          <p:cNvSpPr txBox="1"/>
          <p:nvPr/>
        </p:nvSpPr>
        <p:spPr>
          <a:xfrm>
            <a:off x="603696" y="2403772"/>
            <a:ext cx="445979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Key takeaways: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/>
              <a:t>syn-M2 consistently </a:t>
            </a:r>
            <a:r>
              <a:rPr lang="en-US" sz="2800" b="1" dirty="0"/>
              <a:t>outperforms</a:t>
            </a:r>
            <a:r>
              <a:rPr lang="en-US" sz="2800" dirty="0"/>
              <a:t> -M1 </a:t>
            </a:r>
          </a:p>
          <a:p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/>
              <a:t>syn-M2 has </a:t>
            </a:r>
            <a:r>
              <a:rPr lang="en-US" sz="2800" i="1" dirty="0"/>
              <a:t>high</a:t>
            </a:r>
            <a:r>
              <a:rPr lang="en-US" sz="2800" dirty="0"/>
              <a:t> </a:t>
            </a:r>
            <a:r>
              <a:rPr lang="en-US" sz="2800" b="1" dirty="0"/>
              <a:t>operational reliability </a:t>
            </a:r>
            <a:r>
              <a:rPr lang="en-US" sz="2800" dirty="0"/>
              <a:t>across sites &amp; scenarios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869941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EA21A-ECB7-08C8-9079-87C878A3D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8" name="Picture 7" descr="A screenshot of a graph&#10;&#10;AI-generated content may be incorrect.">
            <a:extLst>
              <a:ext uri="{FF2B5EF4-FFF2-40B4-BE49-F238E27FC236}">
                <a16:creationId xmlns:a16="http://schemas.microsoft.com/office/drawing/2014/main" id="{00243F88-C447-BBFC-E5FE-9E9E039FA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824"/>
            <a:ext cx="3676351" cy="3676351"/>
          </a:xfrm>
          <a:prstGeom prst="rect">
            <a:avLst/>
          </a:prstGeom>
        </p:spPr>
      </p:pic>
      <p:pic>
        <p:nvPicPr>
          <p:cNvPr id="10" name="Picture 9" descr="A collage of maps with different locations&#10;&#10;AI-generated content may be incorrect.">
            <a:extLst>
              <a:ext uri="{FF2B5EF4-FFF2-40B4-BE49-F238E27FC236}">
                <a16:creationId xmlns:a16="http://schemas.microsoft.com/office/drawing/2014/main" id="{101E73AB-B89B-CBBF-055B-C3F4773A1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351" y="1734627"/>
            <a:ext cx="4382940" cy="3130671"/>
          </a:xfrm>
          <a:prstGeom prst="rect">
            <a:avLst/>
          </a:prstGeom>
        </p:spPr>
      </p:pic>
      <p:pic>
        <p:nvPicPr>
          <p:cNvPr id="12" name="Picture 11" descr="A collage of maps with different colored dots&#10;&#10;AI-generated content may be incorrect.">
            <a:extLst>
              <a:ext uri="{FF2B5EF4-FFF2-40B4-BE49-F238E27FC236}">
                <a16:creationId xmlns:a16="http://schemas.microsoft.com/office/drawing/2014/main" id="{9302D932-5DB9-2695-5D2B-178386605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9291" y="1849672"/>
            <a:ext cx="3984975" cy="249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81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2405150" y="1529544"/>
            <a:ext cx="7498080" cy="0"/>
          </a:xfrm>
          <a:prstGeom prst="line">
            <a:avLst/>
          </a:prstGeom>
          <a:ln w="6032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76500" y="1208178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65798" y="1160212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2050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622174" y="1330037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649372" y="1330037"/>
            <a:ext cx="2566374" cy="423949"/>
          </a:xfrm>
          <a:prstGeom prst="rect">
            <a:avLst/>
          </a:pr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168093" y="1061046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1990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57B524A-EC6E-5F44-9FBD-504010C4007C}"/>
              </a:ext>
            </a:extLst>
          </p:cNvPr>
          <p:cNvGrpSpPr/>
          <p:nvPr/>
        </p:nvGrpSpPr>
        <p:grpSpPr>
          <a:xfrm>
            <a:off x="1873321" y="1953843"/>
            <a:ext cx="3808840" cy="3136687"/>
            <a:chOff x="349321" y="1953842"/>
            <a:chExt cx="3808840" cy="313668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05A9098-8907-0046-8D3C-5F67608482C5}"/>
                </a:ext>
              </a:extLst>
            </p:cNvPr>
            <p:cNvGrpSpPr/>
            <p:nvPr/>
          </p:nvGrpSpPr>
          <p:grpSpPr>
            <a:xfrm>
              <a:off x="349321" y="3113855"/>
              <a:ext cx="3808840" cy="1976674"/>
              <a:chOff x="40941" y="2693746"/>
              <a:chExt cx="3880639" cy="1976674"/>
            </a:xfrm>
          </p:grpSpPr>
          <p:pic>
            <p:nvPicPr>
              <p:cNvPr id="33" name="Picture 2" descr="Sacramento Soil Moisture Accounting Model (SAC-SMA)">
                <a:extLst>
                  <a:ext uri="{FF2B5EF4-FFF2-40B4-BE49-F238E27FC236}">
                    <a16:creationId xmlns:a16="http://schemas.microsoft.com/office/drawing/2014/main" id="{15A3D569-3527-E848-9814-8200843F92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02147" y="2888844"/>
                <a:ext cx="2024518" cy="17815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6" descr="The Atmosphere around Climate Models">
                <a:extLst>
                  <a:ext uri="{FF2B5EF4-FFF2-40B4-BE49-F238E27FC236}">
                    <a16:creationId xmlns:a16="http://schemas.microsoft.com/office/drawing/2014/main" id="{F32C3C8D-BAA9-A74E-9617-CCFD89E251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41" y="3111043"/>
                <a:ext cx="1021965" cy="10165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A1072D9-9582-A34F-AF3A-131C6FDA2927}"/>
                  </a:ext>
                </a:extLst>
              </p:cNvPr>
              <p:cNvSpPr txBox="1"/>
              <p:nvPr/>
            </p:nvSpPr>
            <p:spPr>
              <a:xfrm>
                <a:off x="68376" y="2693746"/>
                <a:ext cx="38532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GEFS/HEFS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07F48F2-9FD8-CD4F-A25E-B41484C08F56}"/>
                </a:ext>
              </a:extLst>
            </p:cNvPr>
            <p:cNvSpPr txBox="1"/>
            <p:nvPr/>
          </p:nvSpPr>
          <p:spPr>
            <a:xfrm>
              <a:off x="376248" y="2034822"/>
              <a:ext cx="3781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Observations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C8DD229-06A3-864D-9368-7752D3308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79199" y="1953842"/>
              <a:ext cx="2246172" cy="1076502"/>
            </a:xfrm>
            <a:prstGeom prst="rect">
              <a:avLst/>
            </a:prstGeom>
          </p:spPr>
        </p:pic>
      </p:grpSp>
      <p:cxnSp>
        <p:nvCxnSpPr>
          <p:cNvPr id="24" name="Straight Connector 23"/>
          <p:cNvCxnSpPr/>
          <p:nvPr/>
        </p:nvCxnSpPr>
        <p:spPr>
          <a:xfrm>
            <a:off x="8243449" y="1332806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781058" y="1063815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2019</a:t>
            </a: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457200" y="0"/>
            <a:ext cx="114277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+mn-lt"/>
              </a:rPr>
              <a:t>Synthetic forecasts: enhancing the forecast dataset</a:t>
            </a:r>
          </a:p>
        </p:txBody>
      </p:sp>
      <p:sp>
        <p:nvSpPr>
          <p:cNvPr id="4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5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126CFF-0ED0-F166-9D36-8E536B137323}"/>
              </a:ext>
            </a:extLst>
          </p:cNvPr>
          <p:cNvSpPr txBox="1"/>
          <p:nvPr/>
        </p:nvSpPr>
        <p:spPr>
          <a:xfrm>
            <a:off x="6591399" y="3968022"/>
            <a:ext cx="4139733" cy="830997"/>
          </a:xfrm>
          <a:prstGeom prst="rect">
            <a:avLst/>
          </a:prstGeom>
          <a:solidFill>
            <a:schemeClr val="accent5">
              <a:lumMod val="20000"/>
              <a:lumOff val="80000"/>
              <a:alpha val="49355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‘Observation’ dependent model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F* =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Down Arrow 25">
            <a:extLst>
              <a:ext uri="{FF2B5EF4-FFF2-40B4-BE49-F238E27FC236}">
                <a16:creationId xmlns:a16="http://schemas.microsoft.com/office/drawing/2014/main" id="{872B7A2F-DF7B-0AA2-B955-0B873C194DC5}"/>
              </a:ext>
            </a:extLst>
          </p:cNvPr>
          <p:cNvSpPr/>
          <p:nvPr/>
        </p:nvSpPr>
        <p:spPr>
          <a:xfrm>
            <a:off x="8328837" y="3429001"/>
            <a:ext cx="340242" cy="485730"/>
          </a:xfrm>
          <a:prstGeom prst="down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B091F9-C44C-E710-C7BA-EDAF959C94A0}"/>
              </a:ext>
            </a:extLst>
          </p:cNvPr>
          <p:cNvSpPr txBox="1"/>
          <p:nvPr/>
        </p:nvSpPr>
        <p:spPr>
          <a:xfrm>
            <a:off x="6599212" y="2552026"/>
            <a:ext cx="4139733" cy="830997"/>
          </a:xfrm>
          <a:prstGeom prst="rect">
            <a:avLst/>
          </a:prstGeom>
          <a:solidFill>
            <a:schemeClr val="accent2">
              <a:alpha val="12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 Period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 synthetic forecast model</a:t>
            </a:r>
          </a:p>
        </p:txBody>
      </p:sp>
      <p:cxnSp>
        <p:nvCxnSpPr>
          <p:cNvPr id="7" name="Curved Connector 23">
            <a:extLst>
              <a:ext uri="{FF2B5EF4-FFF2-40B4-BE49-F238E27FC236}">
                <a16:creationId xmlns:a16="http://schemas.microsoft.com/office/drawing/2014/main" id="{98A5CB7A-0F85-B8E7-D3F7-852E70EEB396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5682161" y="2967525"/>
            <a:ext cx="917051" cy="33099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7FC4723-1121-7BB3-0EA5-62DB5FF11381}"/>
              </a:ext>
            </a:extLst>
          </p:cNvPr>
          <p:cNvSpPr txBox="1"/>
          <p:nvPr/>
        </p:nvSpPr>
        <p:spPr>
          <a:xfrm>
            <a:off x="5772604" y="1669249"/>
            <a:ext cx="2805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Hindcast observations</a:t>
            </a:r>
          </a:p>
        </p:txBody>
      </p:sp>
    </p:spTree>
    <p:extLst>
      <p:ext uri="{BB962C8B-B14F-4D97-AF65-F5344CB8AC3E}">
        <p14:creationId xmlns:p14="http://schemas.microsoft.com/office/powerpoint/2010/main" val="1222517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DCD03-8FCC-E600-9403-8DBE81342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5789829-0AC8-7F42-5F39-6028C8C76CD6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Synthetic forecasts verification</a:t>
            </a:r>
          </a:p>
        </p:txBody>
      </p:sp>
      <p:pic>
        <p:nvPicPr>
          <p:cNvPr id="2" name="Picture 1" descr="A group of graphs showing different types of data&#10;&#10;Description automatically generated">
            <a:extLst>
              <a:ext uri="{FF2B5EF4-FFF2-40B4-BE49-F238E27FC236}">
                <a16:creationId xmlns:a16="http://schemas.microsoft.com/office/drawing/2014/main" id="{2BEB7329-515F-5D3B-C616-4BF8DE9B1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846" y="984625"/>
            <a:ext cx="5442945" cy="54429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E521CF4-4FD6-0FBE-4365-65A168493433}"/>
              </a:ext>
            </a:extLst>
          </p:cNvPr>
          <p:cNvGrpSpPr/>
          <p:nvPr/>
        </p:nvGrpSpPr>
        <p:grpSpPr>
          <a:xfrm>
            <a:off x="7569751" y="774604"/>
            <a:ext cx="3897483" cy="5200205"/>
            <a:chOff x="7154469" y="920677"/>
            <a:chExt cx="4014186" cy="5355916"/>
          </a:xfrm>
        </p:grpSpPr>
        <p:pic>
          <p:nvPicPr>
            <p:cNvPr id="4" name="Picture 3" descr="A graph of different colored squares&#10;&#10;AI-generated content may be incorrect.">
              <a:extLst>
                <a:ext uri="{FF2B5EF4-FFF2-40B4-BE49-F238E27FC236}">
                  <a16:creationId xmlns:a16="http://schemas.microsoft.com/office/drawing/2014/main" id="{32B3CD62-572F-906D-F222-B8E27E38D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34"/>
            <a:stretch>
              <a:fillRect/>
            </a:stretch>
          </p:blipFill>
          <p:spPr>
            <a:xfrm>
              <a:off x="7154469" y="920677"/>
              <a:ext cx="4014186" cy="5355916"/>
            </a:xfrm>
            <a:prstGeom prst="rect">
              <a:avLst/>
            </a:prstGeom>
          </p:spPr>
        </p:pic>
        <p:pic>
          <p:nvPicPr>
            <p:cNvPr id="5" name="Picture 4" descr="A graph of different colored squares&#10;&#10;AI-generated content may be incorrect.">
              <a:extLst>
                <a:ext uri="{FF2B5EF4-FFF2-40B4-BE49-F238E27FC236}">
                  <a16:creationId xmlns:a16="http://schemas.microsoft.com/office/drawing/2014/main" id="{B77E5BD6-8866-05B3-FA21-71F4C460B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88" t="52354" r="8781" b="27524"/>
            <a:stretch>
              <a:fillRect/>
            </a:stretch>
          </p:blipFill>
          <p:spPr>
            <a:xfrm>
              <a:off x="9237307" y="3736909"/>
              <a:ext cx="1231640" cy="1077687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80C8E02-4CA8-401C-1010-EE264D30D65A}"/>
              </a:ext>
            </a:extLst>
          </p:cNvPr>
          <p:cNvSpPr txBox="1"/>
          <p:nvPr/>
        </p:nvSpPr>
        <p:spPr>
          <a:xfrm>
            <a:off x="205190" y="1549843"/>
            <a:ext cx="1045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Actual event + HEFS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EAA9E-36F2-2080-7C71-7A0F72D12671}"/>
              </a:ext>
            </a:extLst>
          </p:cNvPr>
          <p:cNvSpPr txBox="1"/>
          <p:nvPr/>
        </p:nvSpPr>
        <p:spPr>
          <a:xfrm>
            <a:off x="157952" y="3108808"/>
            <a:ext cx="1530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Synthetic event (</a:t>
            </a:r>
            <a:r>
              <a:rPr lang="en-US" b="1" dirty="0" err="1"/>
              <a:t>swm</a:t>
            </a:r>
            <a:r>
              <a:rPr lang="en-US" dirty="0"/>
              <a:t>) + syn-HEFS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CFC662-200B-EEF8-D4D6-89C5467B897B}"/>
              </a:ext>
            </a:extLst>
          </p:cNvPr>
          <p:cNvSpPr txBox="1"/>
          <p:nvPr/>
        </p:nvSpPr>
        <p:spPr>
          <a:xfrm>
            <a:off x="157952" y="4768189"/>
            <a:ext cx="1530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Synthetic event (</a:t>
            </a:r>
            <a:r>
              <a:rPr lang="en-US" b="1" dirty="0">
                <a:solidFill>
                  <a:srgbClr val="C00000"/>
                </a:solidFill>
              </a:rPr>
              <a:t>swm</a:t>
            </a:r>
            <a:r>
              <a:rPr lang="en-US" b="1" baseline="-25000" dirty="0">
                <a:solidFill>
                  <a:srgbClr val="C00000"/>
                </a:solidFill>
              </a:rPr>
              <a:t>4C</a:t>
            </a:r>
            <a:r>
              <a:rPr lang="en-US" dirty="0"/>
              <a:t>) + syn-HEFS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FEF0F1-CE6F-A8DD-ABCE-AFC08A255EC7}"/>
              </a:ext>
            </a:extLst>
          </p:cNvPr>
          <p:cNvSpPr txBox="1"/>
          <p:nvPr/>
        </p:nvSpPr>
        <p:spPr>
          <a:xfrm>
            <a:off x="7903029" y="6032883"/>
            <a:ext cx="362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HEFS </a:t>
            </a:r>
            <a:r>
              <a:rPr lang="en-US" sz="2000" i="1" dirty="0"/>
              <a:t>skill</a:t>
            </a:r>
            <a:r>
              <a:rPr lang="en-US" sz="2000" dirty="0"/>
              <a:t> + </a:t>
            </a:r>
            <a:r>
              <a:rPr lang="en-US" sz="2000" i="1" dirty="0"/>
              <a:t>reliability</a:t>
            </a:r>
            <a:r>
              <a:rPr lang="en-US" sz="2000" dirty="0"/>
              <a:t> preserved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D1184A-C7DD-CDF6-2D93-87849E8E6AB4}"/>
              </a:ext>
            </a:extLst>
          </p:cNvPr>
          <p:cNvSpPr txBox="1"/>
          <p:nvPr/>
        </p:nvSpPr>
        <p:spPr>
          <a:xfrm>
            <a:off x="2307977" y="770136"/>
            <a:ext cx="870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Lead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4C4208-78C3-865F-31C0-6B282AF3B4DF}"/>
              </a:ext>
            </a:extLst>
          </p:cNvPr>
          <p:cNvSpPr txBox="1"/>
          <p:nvPr/>
        </p:nvSpPr>
        <p:spPr>
          <a:xfrm>
            <a:off x="4006533" y="770136"/>
            <a:ext cx="870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Lead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A0A462-034E-3D21-85D4-389A817D9C0D}"/>
              </a:ext>
            </a:extLst>
          </p:cNvPr>
          <p:cNvSpPr txBox="1"/>
          <p:nvPr/>
        </p:nvSpPr>
        <p:spPr>
          <a:xfrm>
            <a:off x="5720819" y="770136"/>
            <a:ext cx="870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Lead 5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A58BAAB-0D4B-44AA-86A2-ECCB08880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9787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7E66169-9D81-EF7D-09FD-9DE2D85EE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820" y="416703"/>
            <a:ext cx="10515600" cy="50982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u="sng" dirty="0"/>
              <a:t>Key Takeaways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Large-sample synthetic hydrology coupled with synthetic forecasts enables controlled experimentation to support ‘FIRO for the future’, including climate change enhanced extremes and evolving forecast skill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Synthetic hydrologic events expose policies to novel event sequences of varying magnitude/duration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Larger extremes under climate change challenge FIRO policies trained to historical hydrology and system constraints (e.g. FIRO pool size, release limits) can be limiting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FIRO policies like EFO inherently adapt to changing forecast skill and benefits generally increase (decrease) with improving (degrading) skill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Retraining FIRO policies to new hydrologic regimes or improved skill may yield some benefit, but more work needed to quantify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25F73-4B7E-8B1D-5420-F5F377191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6982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604AF-2FEF-CFE4-6B9C-3F70C1FA2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F3A3822F-7EC9-863D-C444-DB7A5B77EADF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975DD2-42A1-8E5F-7D88-2314E8042165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1F6071-48C8-D785-BE59-83A93F407FCF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E87F519-314D-11F2-1827-3725FC3F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52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F6A4C-5D89-654A-AE4B-9996C731CAA0}"/>
              </a:ext>
            </a:extLst>
          </p:cNvPr>
          <p:cNvGrpSpPr/>
          <p:nvPr/>
        </p:nvGrpSpPr>
        <p:grpSpPr>
          <a:xfrm>
            <a:off x="425513" y="1654620"/>
            <a:ext cx="4145283" cy="3727005"/>
            <a:chOff x="1323975" y="2947507"/>
            <a:chExt cx="2905125" cy="2611985"/>
          </a:xfrm>
        </p:grpSpPr>
        <p:pic>
          <p:nvPicPr>
            <p:cNvPr id="16" name="Picture 15" descr="A collage of graphs&#10;&#10;AI-generated content may be incorrect.">
              <a:extLst>
                <a:ext uri="{FF2B5EF4-FFF2-40B4-BE49-F238E27FC236}">
                  <a16:creationId xmlns:a16="http://schemas.microsoft.com/office/drawing/2014/main" id="{6E01C518-3C7F-C384-9BC8-A07CFD193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5050" t="31250" r="26463" b="37169"/>
            <a:stretch>
              <a:fillRect/>
            </a:stretch>
          </p:blipFill>
          <p:spPr>
            <a:xfrm>
              <a:off x="1323975" y="2947507"/>
              <a:ext cx="2905125" cy="2165864"/>
            </a:xfrm>
            <a:prstGeom prst="rect">
              <a:avLst/>
            </a:prstGeom>
          </p:spPr>
        </p:pic>
        <p:pic>
          <p:nvPicPr>
            <p:cNvPr id="17" name="Picture 16" descr="A collage of graphs&#10;&#10;AI-generated content may be incorrect.">
              <a:extLst>
                <a:ext uri="{FF2B5EF4-FFF2-40B4-BE49-F238E27FC236}">
                  <a16:creationId xmlns:a16="http://schemas.microsoft.com/office/drawing/2014/main" id="{3EC55DAA-7B06-6BAD-C07A-2BA581BEF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863" t="93495" r="26650"/>
            <a:stretch>
              <a:fillRect/>
            </a:stretch>
          </p:blipFill>
          <p:spPr>
            <a:xfrm>
              <a:off x="1323975" y="5113371"/>
              <a:ext cx="2905125" cy="446121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6F3071EE-1E95-FBEB-FB7E-8985F083E5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0000" r="55395"/>
          <a:stretch>
            <a:fillRect/>
          </a:stretch>
        </p:blipFill>
        <p:spPr>
          <a:xfrm>
            <a:off x="4733501" y="1095375"/>
            <a:ext cx="6750175" cy="506754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6FA03DC-5D0D-1561-1A8F-B25240E4EDC5}"/>
              </a:ext>
            </a:extLst>
          </p:cNvPr>
          <p:cNvSpPr txBox="1"/>
          <p:nvPr/>
        </p:nvSpPr>
        <p:spPr>
          <a:xfrm>
            <a:off x="1019859" y="1108863"/>
            <a:ext cx="3371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Largest synthetic event</a:t>
            </a:r>
          </a:p>
        </p:txBody>
      </p:sp>
    </p:spTree>
    <p:extLst>
      <p:ext uri="{BB962C8B-B14F-4D97-AF65-F5344CB8AC3E}">
        <p14:creationId xmlns:p14="http://schemas.microsoft.com/office/powerpoint/2010/main" val="24338973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FB814-DDAC-A89A-F085-9DE33B6A4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420ED5B1-58C2-9C15-5154-DEA4A7B23205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2C749E-9550-AC5F-DBAA-C48EAB5224FE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F3DD01-4A00-A0CA-FCB7-ED3E30392E1C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FACFBB5D-A2DD-8626-31D2-6A50F5F22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53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B9A479-5B17-78D8-BA72-283B68CA6A3A}"/>
              </a:ext>
            </a:extLst>
          </p:cNvPr>
          <p:cNvGrpSpPr/>
          <p:nvPr/>
        </p:nvGrpSpPr>
        <p:grpSpPr>
          <a:xfrm>
            <a:off x="358838" y="1835807"/>
            <a:ext cx="4388687" cy="3548760"/>
            <a:chOff x="5562601" y="2162175"/>
            <a:chExt cx="3122748" cy="252510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C6280AA-6A3A-EB7D-67B1-936989AA1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791" t="31528" r="25893" b="37168"/>
            <a:stretch>
              <a:fillRect/>
            </a:stretch>
          </p:blipFill>
          <p:spPr>
            <a:xfrm>
              <a:off x="5562601" y="2162175"/>
              <a:ext cx="3002036" cy="214681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C699BED-5A3A-DC7F-2CC0-7647BF8A7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5013" t="93835" r="25671"/>
            <a:stretch>
              <a:fillRect/>
            </a:stretch>
          </p:blipFill>
          <p:spPr>
            <a:xfrm>
              <a:off x="5683313" y="4264488"/>
              <a:ext cx="3002036" cy="422789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9CB36619-6DEB-27EE-7389-4765577196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000" r="55581" b="3333"/>
          <a:stretch>
            <a:fillRect/>
          </a:stretch>
        </p:blipFill>
        <p:spPr>
          <a:xfrm>
            <a:off x="4819227" y="1210839"/>
            <a:ext cx="6677448" cy="46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904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C5719-11C8-87C9-D3FA-0C76568A5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29CB1C25-5E1C-D0F5-1D40-027FD34698CE}"/>
              </a:ext>
            </a:extLst>
          </p:cNvPr>
          <p:cNvSpPr txBox="1">
            <a:spLocks/>
          </p:cNvSpPr>
          <p:nvPr/>
        </p:nvSpPr>
        <p:spPr>
          <a:xfrm>
            <a:off x="425513" y="11182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Operational implications: synthetic events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EC245D-778B-974C-8C11-094F4AA13C15}"/>
              </a:ext>
            </a:extLst>
          </p:cNvPr>
          <p:cNvSpPr/>
          <p:nvPr/>
        </p:nvSpPr>
        <p:spPr>
          <a:xfrm>
            <a:off x="1172259" y="4308988"/>
            <a:ext cx="3996504" cy="673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D1FFA5-5901-6B5A-BD14-7FA576B3C42E}"/>
              </a:ext>
            </a:extLst>
          </p:cNvPr>
          <p:cNvSpPr/>
          <p:nvPr/>
        </p:nvSpPr>
        <p:spPr>
          <a:xfrm>
            <a:off x="2166727" y="2514730"/>
            <a:ext cx="3002036" cy="312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A56E40B2-C30C-7615-E7F1-E4BFE1A65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54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6F18299-1762-1D9B-BCD8-9D9AB0CAFDBB}"/>
              </a:ext>
            </a:extLst>
          </p:cNvPr>
          <p:cNvGrpSpPr/>
          <p:nvPr/>
        </p:nvGrpSpPr>
        <p:grpSpPr>
          <a:xfrm>
            <a:off x="334814" y="1647824"/>
            <a:ext cx="4113362" cy="3562352"/>
            <a:chOff x="5581651" y="2159650"/>
            <a:chExt cx="2870338" cy="248583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AF37EDB-5EAC-BD0C-72A6-3DE6F0D9F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977" t="31491" r="27118" b="37169"/>
            <a:stretch>
              <a:fillRect/>
            </a:stretch>
          </p:blipFill>
          <p:spPr>
            <a:xfrm>
              <a:off x="5581651" y="2159650"/>
              <a:ext cx="2857500" cy="214933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47BB831-AC2C-603F-2D90-6D9777D21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548" t="93592" r="27547" b="660"/>
            <a:stretch>
              <a:fillRect/>
            </a:stretch>
          </p:blipFill>
          <p:spPr>
            <a:xfrm>
              <a:off x="5594489" y="4251276"/>
              <a:ext cx="2857500" cy="394213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009103BF-4A91-D79A-2D0F-DF4E301E46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000" r="55302" b="3056"/>
          <a:stretch>
            <a:fillRect/>
          </a:stretch>
        </p:blipFill>
        <p:spPr>
          <a:xfrm>
            <a:off x="4766936" y="1171575"/>
            <a:ext cx="6741821" cy="47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50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405150" y="1529544"/>
            <a:ext cx="7498080" cy="0"/>
          </a:xfrm>
          <a:prstGeom prst="line">
            <a:avLst/>
          </a:prstGeom>
          <a:ln w="6032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76500" y="1208178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1912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665798" y="1160212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2050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71652" y="1314161"/>
            <a:ext cx="3150522" cy="42394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F10DC3-EFB3-4F48-9DD9-4970D12BB528}"/>
              </a:ext>
            </a:extLst>
          </p:cNvPr>
          <p:cNvSpPr txBox="1"/>
          <p:nvPr/>
        </p:nvSpPr>
        <p:spPr>
          <a:xfrm>
            <a:off x="6599212" y="2552026"/>
            <a:ext cx="4139733" cy="830997"/>
          </a:xfrm>
          <a:prstGeom prst="rect">
            <a:avLst/>
          </a:prstGeom>
          <a:solidFill>
            <a:schemeClr val="accent2">
              <a:alpha val="12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 Period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 synthetic forecast model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5622174" y="1330037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168093" y="1061046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1990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8243449" y="1332806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781058" y="1063815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2019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243449" y="1332806"/>
            <a:ext cx="1696150" cy="42394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B83504-9F17-FFDF-4965-172ADACDD483}"/>
              </a:ext>
            </a:extLst>
          </p:cNvPr>
          <p:cNvSpPr txBox="1"/>
          <p:nvPr/>
        </p:nvSpPr>
        <p:spPr>
          <a:xfrm>
            <a:off x="6591399" y="3968022"/>
            <a:ext cx="4139733" cy="830997"/>
          </a:xfrm>
          <a:prstGeom prst="rect">
            <a:avLst/>
          </a:prstGeom>
          <a:solidFill>
            <a:schemeClr val="accent5">
              <a:lumMod val="20000"/>
              <a:lumOff val="80000"/>
              <a:alpha val="49355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‘Observation’ dependent model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F* =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Down Arrow 25">
            <a:extLst>
              <a:ext uri="{FF2B5EF4-FFF2-40B4-BE49-F238E27FC236}">
                <a16:creationId xmlns:a16="http://schemas.microsoft.com/office/drawing/2014/main" id="{7C031F18-9395-FE75-F5AD-1F8765078032}"/>
              </a:ext>
            </a:extLst>
          </p:cNvPr>
          <p:cNvSpPr/>
          <p:nvPr/>
        </p:nvSpPr>
        <p:spPr>
          <a:xfrm>
            <a:off x="8328837" y="3429001"/>
            <a:ext cx="340242" cy="485730"/>
          </a:xfrm>
          <a:prstGeom prst="down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26">
            <a:extLst>
              <a:ext uri="{FF2B5EF4-FFF2-40B4-BE49-F238E27FC236}">
                <a16:creationId xmlns:a16="http://schemas.microsoft.com/office/drawing/2014/main" id="{DDB3426F-9575-11F9-176E-2CD9E0C05E4F}"/>
              </a:ext>
            </a:extLst>
          </p:cNvPr>
          <p:cNvSpPr/>
          <p:nvPr/>
        </p:nvSpPr>
        <p:spPr>
          <a:xfrm>
            <a:off x="8328837" y="4852310"/>
            <a:ext cx="340242" cy="538402"/>
          </a:xfrm>
          <a:prstGeom prst="down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7C101E-C18E-09A0-3882-BCF3F122EE95}"/>
              </a:ext>
            </a:extLst>
          </p:cNvPr>
          <p:cNvSpPr txBox="1"/>
          <p:nvPr/>
        </p:nvSpPr>
        <p:spPr>
          <a:xfrm>
            <a:off x="3506914" y="5468520"/>
            <a:ext cx="7048346" cy="830997"/>
          </a:xfrm>
          <a:prstGeom prst="rect">
            <a:avLst/>
          </a:prstGeom>
          <a:solidFill>
            <a:schemeClr val="accent4">
              <a:alpha val="12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</a:t>
            </a:r>
            <a:r>
              <a:rPr lang="en-US" sz="2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</a:t>
            </a: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Period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Synthetic Forecasts =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(Q*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3D9798-CE03-D27F-95BA-A67B4A56C2A3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4277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+mn-lt"/>
              </a:rPr>
              <a:t>Synthetic forecasts: enhancing the forecast dataset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A3607E-0AE8-2DB2-9E9F-ED0EDECD5B88}"/>
              </a:ext>
            </a:extLst>
          </p:cNvPr>
          <p:cNvSpPr txBox="1"/>
          <p:nvPr/>
        </p:nvSpPr>
        <p:spPr>
          <a:xfrm>
            <a:off x="2586700" y="1649946"/>
            <a:ext cx="2805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Pre-hindcast observations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DCE654-408E-1E5C-D118-50F7444A3CBC}"/>
              </a:ext>
            </a:extLst>
          </p:cNvPr>
          <p:cNvSpPr txBox="1"/>
          <p:nvPr/>
        </p:nvSpPr>
        <p:spPr>
          <a:xfrm>
            <a:off x="8498958" y="1671452"/>
            <a:ext cx="2805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CC projections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09DDFB-5E5E-AD31-DB5E-D44FB0AE46DB}"/>
              </a:ext>
            </a:extLst>
          </p:cNvPr>
          <p:cNvSpPr txBox="1"/>
          <p:nvPr/>
        </p:nvSpPr>
        <p:spPr>
          <a:xfrm>
            <a:off x="5772604" y="1669249"/>
            <a:ext cx="2805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Hindcast observations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E7431EF-08A2-E739-8097-02300A910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96" y="4596834"/>
            <a:ext cx="4299790" cy="77220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ECCCD4B-D3EF-6662-244E-D3CBB417B129}"/>
              </a:ext>
            </a:extLst>
          </p:cNvPr>
          <p:cNvGrpSpPr/>
          <p:nvPr/>
        </p:nvGrpSpPr>
        <p:grpSpPr>
          <a:xfrm>
            <a:off x="3846248" y="2553549"/>
            <a:ext cx="2307942" cy="1966429"/>
            <a:chOff x="1542130" y="1583479"/>
            <a:chExt cx="4626447" cy="3941858"/>
          </a:xfrm>
        </p:grpSpPr>
        <p:pic>
          <p:nvPicPr>
            <p:cNvPr id="20" name="Picture 19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652E3B1B-2949-2011-A650-A9D81583D3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75702" r="23901" b="4422"/>
            <a:stretch/>
          </p:blipFill>
          <p:spPr>
            <a:xfrm>
              <a:off x="2721870" y="4407812"/>
              <a:ext cx="1794669" cy="1117525"/>
            </a:xfrm>
            <a:prstGeom prst="rect">
              <a:avLst/>
            </a:prstGeom>
          </p:spPr>
        </p:pic>
        <p:pic>
          <p:nvPicPr>
            <p:cNvPr id="25" name="Picture 24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7C96E329-EDF9-7428-215B-751AA346B2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0820" r="23901" b="28997"/>
            <a:stretch/>
          </p:blipFill>
          <p:spPr>
            <a:xfrm>
              <a:off x="2095246" y="2996091"/>
              <a:ext cx="1794670" cy="1134786"/>
            </a:xfrm>
            <a:prstGeom prst="rect">
              <a:avLst/>
            </a:prstGeom>
          </p:spPr>
        </p:pic>
        <p:pic>
          <p:nvPicPr>
            <p:cNvPr id="26" name="Picture 25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D1DB8E31-1383-3CF2-48EB-8492EB8C25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4" t="954" r="24395" b="79170"/>
            <a:stretch/>
          </p:blipFill>
          <p:spPr>
            <a:xfrm>
              <a:off x="3486498" y="2286716"/>
              <a:ext cx="1694330" cy="111752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974DA74-13F4-DFD7-C0D4-B2E37EB1E981}"/>
                </a:ext>
              </a:extLst>
            </p:cNvPr>
            <p:cNvSpPr txBox="1"/>
            <p:nvPr/>
          </p:nvSpPr>
          <p:spPr>
            <a:xfrm>
              <a:off x="3882042" y="2319046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2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7692ED-CE5D-B5B7-748F-97D8FE253D39}"/>
                </a:ext>
              </a:extLst>
            </p:cNvPr>
            <p:cNvSpPr txBox="1"/>
            <p:nvPr/>
          </p:nvSpPr>
          <p:spPr>
            <a:xfrm>
              <a:off x="2343231" y="3036452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…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F505A5D-DBE2-3843-0700-CEB2EB24308A}"/>
                </a:ext>
              </a:extLst>
            </p:cNvPr>
            <p:cNvSpPr txBox="1"/>
            <p:nvPr/>
          </p:nvSpPr>
          <p:spPr>
            <a:xfrm>
              <a:off x="3261121" y="4465664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M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pic>
          <p:nvPicPr>
            <p:cNvPr id="37" name="Picture 36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FD3FEB0C-23B1-54BE-3C4D-3A965B7168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1323" r="23901" b="28972"/>
            <a:stretch/>
          </p:blipFill>
          <p:spPr>
            <a:xfrm>
              <a:off x="1542130" y="1603630"/>
              <a:ext cx="1794670" cy="1107975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3B2810-BB4B-4C44-B344-AAFAC0CF78BB}"/>
                </a:ext>
              </a:extLst>
            </p:cNvPr>
            <p:cNvSpPr txBox="1"/>
            <p:nvPr/>
          </p:nvSpPr>
          <p:spPr>
            <a:xfrm>
              <a:off x="2439465" y="1583479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1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D46DD1F4-5449-99F9-B69C-EFA39ECFBE48}"/>
              </a:ext>
            </a:extLst>
          </p:cNvPr>
          <p:cNvSpPr txBox="1"/>
          <p:nvPr/>
        </p:nvSpPr>
        <p:spPr>
          <a:xfrm>
            <a:off x="643146" y="5480545"/>
            <a:ext cx="2409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Brodeur et al. (2025)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9B0C4C1-8F69-71AB-5575-553323CC2C57}"/>
              </a:ext>
            </a:extLst>
          </p:cNvPr>
          <p:cNvGrpSpPr/>
          <p:nvPr/>
        </p:nvGrpSpPr>
        <p:grpSpPr>
          <a:xfrm>
            <a:off x="332596" y="2521989"/>
            <a:ext cx="2821350" cy="1931304"/>
            <a:chOff x="332596" y="2412198"/>
            <a:chExt cx="2821350" cy="1931304"/>
          </a:xfrm>
        </p:grpSpPr>
        <p:pic>
          <p:nvPicPr>
            <p:cNvPr id="41" name="Picture 40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338A956A-6044-C841-A607-A6FA8856F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993" y="2494233"/>
              <a:ext cx="2687915" cy="178505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157BC21-8C4E-4B62-3053-D7230A449310}"/>
                </a:ext>
              </a:extLst>
            </p:cNvPr>
            <p:cNvSpPr/>
            <p:nvPr/>
          </p:nvSpPr>
          <p:spPr>
            <a:xfrm>
              <a:off x="332596" y="2412198"/>
              <a:ext cx="2821350" cy="1931304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96A5F44-A89C-7DFB-05E9-49BE00752F17}"/>
              </a:ext>
            </a:extLst>
          </p:cNvPr>
          <p:cNvSpPr txBox="1"/>
          <p:nvPr/>
        </p:nvSpPr>
        <p:spPr>
          <a:xfrm>
            <a:off x="485564" y="1918392"/>
            <a:ext cx="2484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Synthetic ensemble forecasting algorithm</a:t>
            </a:r>
          </a:p>
        </p:txBody>
      </p:sp>
      <p:sp>
        <p:nvSpPr>
          <p:cNvPr id="44" name="Arrow: Right 45">
            <a:extLst>
              <a:ext uri="{FF2B5EF4-FFF2-40B4-BE49-F238E27FC236}">
                <a16:creationId xmlns:a16="http://schemas.microsoft.com/office/drawing/2014/main" id="{56D0C12C-7C3D-CE0D-CE15-86067DE4E500}"/>
              </a:ext>
            </a:extLst>
          </p:cNvPr>
          <p:cNvSpPr/>
          <p:nvPr/>
        </p:nvSpPr>
        <p:spPr>
          <a:xfrm>
            <a:off x="3287659" y="3101537"/>
            <a:ext cx="394478" cy="77220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072D8E-6806-BD0A-2643-39C5DB9246BC}"/>
              </a:ext>
            </a:extLst>
          </p:cNvPr>
          <p:cNvSpPr txBox="1"/>
          <p:nvPr/>
        </p:nvSpPr>
        <p:spPr>
          <a:xfrm>
            <a:off x="3425593" y="2219130"/>
            <a:ext cx="301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Synthetic forecast samples</a:t>
            </a:r>
          </a:p>
        </p:txBody>
      </p:sp>
    </p:spTree>
    <p:extLst>
      <p:ext uri="{BB962C8B-B14F-4D97-AF65-F5344CB8AC3E}">
        <p14:creationId xmlns:p14="http://schemas.microsoft.com/office/powerpoint/2010/main" val="315529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405150" y="1529544"/>
            <a:ext cx="7498080" cy="0"/>
          </a:xfrm>
          <a:prstGeom prst="line">
            <a:avLst/>
          </a:prstGeom>
          <a:ln w="6032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76500" y="1208178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1912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665798" y="1160212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2050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71652" y="1314161"/>
            <a:ext cx="3150522" cy="42394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506914" y="5468520"/>
            <a:ext cx="7048346" cy="830997"/>
          </a:xfrm>
          <a:prstGeom prst="rect">
            <a:avLst/>
          </a:prstGeom>
          <a:solidFill>
            <a:schemeClr val="accent4">
              <a:alpha val="12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</a:t>
            </a:r>
            <a:r>
              <a:rPr lang="en-US" sz="2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</a:t>
            </a: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Period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Synthetic Forecasts =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(Q*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F10DC3-EFB3-4F48-9DD9-4970D12BB528}"/>
              </a:ext>
            </a:extLst>
          </p:cNvPr>
          <p:cNvSpPr txBox="1"/>
          <p:nvPr/>
        </p:nvSpPr>
        <p:spPr>
          <a:xfrm>
            <a:off x="6599212" y="2552026"/>
            <a:ext cx="4139733" cy="830997"/>
          </a:xfrm>
          <a:prstGeom prst="rect">
            <a:avLst/>
          </a:prstGeom>
          <a:solidFill>
            <a:schemeClr val="accent2">
              <a:alpha val="12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 Period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 synthetic forecast model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7CA0A6-CAFB-2B45-997D-622E923CDEF0}"/>
              </a:ext>
            </a:extLst>
          </p:cNvPr>
          <p:cNvSpPr txBox="1"/>
          <p:nvPr/>
        </p:nvSpPr>
        <p:spPr>
          <a:xfrm>
            <a:off x="6591399" y="3968022"/>
            <a:ext cx="4139733" cy="830997"/>
          </a:xfrm>
          <a:prstGeom prst="rect">
            <a:avLst/>
          </a:prstGeom>
          <a:solidFill>
            <a:schemeClr val="accent5">
              <a:lumMod val="20000"/>
              <a:lumOff val="80000"/>
              <a:alpha val="49355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‘Observation’ dependent model</a:t>
            </a:r>
          </a:p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F* =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400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hindcast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:a16="http://schemas.microsoft.com/office/drawing/2014/main" id="{CD4E4EA0-58F4-9B47-BCD3-6AAFE0271274}"/>
              </a:ext>
            </a:extLst>
          </p:cNvPr>
          <p:cNvSpPr/>
          <p:nvPr/>
        </p:nvSpPr>
        <p:spPr>
          <a:xfrm>
            <a:off x="8328837" y="3429001"/>
            <a:ext cx="340242" cy="485730"/>
          </a:xfrm>
          <a:prstGeom prst="down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:a16="http://schemas.microsoft.com/office/drawing/2014/main" id="{AABCD02A-0868-5D44-9634-5F4C79A51DC8}"/>
              </a:ext>
            </a:extLst>
          </p:cNvPr>
          <p:cNvSpPr/>
          <p:nvPr/>
        </p:nvSpPr>
        <p:spPr>
          <a:xfrm>
            <a:off x="8328837" y="4852310"/>
            <a:ext cx="340242" cy="538402"/>
          </a:xfrm>
          <a:prstGeom prst="down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>
            <a:off x="5622174" y="1330037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168093" y="1061046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1990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8243449" y="1332806"/>
            <a:ext cx="0" cy="42394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781058" y="1063815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2019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243449" y="1332806"/>
            <a:ext cx="1696150" cy="42394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505D766-15AF-39DB-1F9E-139C24D90620}"/>
              </a:ext>
            </a:extLst>
          </p:cNvPr>
          <p:cNvSpPr/>
          <p:nvPr/>
        </p:nvSpPr>
        <p:spPr>
          <a:xfrm>
            <a:off x="2583712" y="1130162"/>
            <a:ext cx="5623364" cy="7006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D7400A7-FFCF-76CB-61B4-64D1CC313754}"/>
              </a:ext>
            </a:extLst>
          </p:cNvPr>
          <p:cNvSpPr/>
          <p:nvPr/>
        </p:nvSpPr>
        <p:spPr>
          <a:xfrm>
            <a:off x="8359476" y="1184798"/>
            <a:ext cx="2570794" cy="641962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612DDF-9880-04C2-6329-424C8CF87569}"/>
              </a:ext>
            </a:extLst>
          </p:cNvPr>
          <p:cNvSpPr txBox="1"/>
          <p:nvPr/>
        </p:nvSpPr>
        <p:spPr>
          <a:xfrm>
            <a:off x="3749229" y="1782230"/>
            <a:ext cx="3439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u="sng" dirty="0">
                <a:solidFill>
                  <a:srgbClr val="00B050"/>
                </a:solidFill>
              </a:rPr>
              <a:t>Enhanced</a:t>
            </a:r>
            <a:r>
              <a:rPr lang="en-US" b="1" dirty="0">
                <a:solidFill>
                  <a:srgbClr val="00B050"/>
                </a:solidFill>
              </a:rPr>
              <a:t> operational risk analysis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71B024-4E34-0CB0-7E8F-3765C4AC9EF2}"/>
              </a:ext>
            </a:extLst>
          </p:cNvPr>
          <p:cNvSpPr txBox="1"/>
          <p:nvPr/>
        </p:nvSpPr>
        <p:spPr>
          <a:xfrm>
            <a:off x="8751424" y="1782230"/>
            <a:ext cx="1979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3722C"/>
                </a:solidFill>
              </a:rPr>
              <a:t>Climate adaptivity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97B018-A156-287F-1B58-0D49CC6AC799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4277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+mn-lt"/>
              </a:rPr>
              <a:t>Synthetic forecasts: enhancing the forecast dataset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F71EE03-265F-B71B-CFC0-B94D628C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96" y="4596834"/>
            <a:ext cx="4299790" cy="77220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941BF848-EB08-6FBF-2CAD-68174AA57CB1}"/>
              </a:ext>
            </a:extLst>
          </p:cNvPr>
          <p:cNvGrpSpPr/>
          <p:nvPr/>
        </p:nvGrpSpPr>
        <p:grpSpPr>
          <a:xfrm>
            <a:off x="3846248" y="2553549"/>
            <a:ext cx="2307942" cy="1966429"/>
            <a:chOff x="1542130" y="1583479"/>
            <a:chExt cx="4626447" cy="3941858"/>
          </a:xfrm>
        </p:grpSpPr>
        <p:pic>
          <p:nvPicPr>
            <p:cNvPr id="19" name="Picture 18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4489155C-21B7-3F50-DB16-C913140000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75702" r="23901" b="4422"/>
            <a:stretch/>
          </p:blipFill>
          <p:spPr>
            <a:xfrm>
              <a:off x="2721870" y="4407812"/>
              <a:ext cx="1794669" cy="1117525"/>
            </a:xfrm>
            <a:prstGeom prst="rect">
              <a:avLst/>
            </a:prstGeom>
          </p:spPr>
        </p:pic>
        <p:pic>
          <p:nvPicPr>
            <p:cNvPr id="20" name="Picture 19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9C16F19F-BAC9-1500-AE2D-5435896F3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0820" r="23901" b="28997"/>
            <a:stretch/>
          </p:blipFill>
          <p:spPr>
            <a:xfrm>
              <a:off x="2095246" y="2996091"/>
              <a:ext cx="1794670" cy="1134786"/>
            </a:xfrm>
            <a:prstGeom prst="rect">
              <a:avLst/>
            </a:prstGeom>
          </p:spPr>
        </p:pic>
        <p:pic>
          <p:nvPicPr>
            <p:cNvPr id="31" name="Picture 30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B8AC82EF-380F-29A6-DD7C-F446562039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4" t="954" r="24395" b="79170"/>
            <a:stretch/>
          </p:blipFill>
          <p:spPr>
            <a:xfrm>
              <a:off x="3486498" y="2286716"/>
              <a:ext cx="1694330" cy="111752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063824A-703F-43C6-48E1-DC5B8A14F465}"/>
                </a:ext>
              </a:extLst>
            </p:cNvPr>
            <p:cNvSpPr txBox="1"/>
            <p:nvPr/>
          </p:nvSpPr>
          <p:spPr>
            <a:xfrm>
              <a:off x="3882042" y="2319046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2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BFEBC7-C604-D743-E94C-A36957823BFB}"/>
                </a:ext>
              </a:extLst>
            </p:cNvPr>
            <p:cNvSpPr txBox="1"/>
            <p:nvPr/>
          </p:nvSpPr>
          <p:spPr>
            <a:xfrm>
              <a:off x="2343231" y="3036452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…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5D94750-405A-2AAB-F7FC-26C9F04FBDD1}"/>
                </a:ext>
              </a:extLst>
            </p:cNvPr>
            <p:cNvSpPr txBox="1"/>
            <p:nvPr/>
          </p:nvSpPr>
          <p:spPr>
            <a:xfrm>
              <a:off x="3261121" y="4465664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M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pic>
          <p:nvPicPr>
            <p:cNvPr id="39" name="Picture 38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9BF62990-42C2-6D55-BD5F-C58D8812DD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1323" r="23901" b="28972"/>
            <a:stretch/>
          </p:blipFill>
          <p:spPr>
            <a:xfrm>
              <a:off x="1542130" y="1603630"/>
              <a:ext cx="1794670" cy="1107975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048BBE0-3990-ABCE-4DFA-153AC213F8E1}"/>
                </a:ext>
              </a:extLst>
            </p:cNvPr>
            <p:cNvSpPr txBox="1"/>
            <p:nvPr/>
          </p:nvSpPr>
          <p:spPr>
            <a:xfrm>
              <a:off x="2439465" y="1583479"/>
              <a:ext cx="2286535" cy="61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sample 1</a:t>
              </a:r>
              <a:endParaRPr lang="en-US" sz="14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0F85A85-A5E3-4107-C1D4-BBCA8BD57CB0}"/>
              </a:ext>
            </a:extLst>
          </p:cNvPr>
          <p:cNvSpPr txBox="1"/>
          <p:nvPr/>
        </p:nvSpPr>
        <p:spPr>
          <a:xfrm>
            <a:off x="643146" y="5480545"/>
            <a:ext cx="2409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Brodeur et al. (2025)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B6AF9B9-CB0F-CCE1-CF97-83077A0FCC1D}"/>
              </a:ext>
            </a:extLst>
          </p:cNvPr>
          <p:cNvGrpSpPr/>
          <p:nvPr/>
        </p:nvGrpSpPr>
        <p:grpSpPr>
          <a:xfrm>
            <a:off x="332596" y="2521989"/>
            <a:ext cx="2821350" cy="1931304"/>
            <a:chOff x="332596" y="2412198"/>
            <a:chExt cx="2821350" cy="1931304"/>
          </a:xfrm>
        </p:grpSpPr>
        <p:pic>
          <p:nvPicPr>
            <p:cNvPr id="42" name="Picture 41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312761DD-A0F8-54A1-AA58-5483DEDDA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993" y="2494233"/>
              <a:ext cx="2687915" cy="1785051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BA426FF-FE42-3D01-B258-44019A792DAF}"/>
                </a:ext>
              </a:extLst>
            </p:cNvPr>
            <p:cNvSpPr/>
            <p:nvPr/>
          </p:nvSpPr>
          <p:spPr>
            <a:xfrm>
              <a:off x="332596" y="2412198"/>
              <a:ext cx="2821350" cy="1931304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275C0AB8-BE49-84B5-CABB-53AD0145CF19}"/>
              </a:ext>
            </a:extLst>
          </p:cNvPr>
          <p:cNvSpPr txBox="1"/>
          <p:nvPr/>
        </p:nvSpPr>
        <p:spPr>
          <a:xfrm>
            <a:off x="485564" y="1918392"/>
            <a:ext cx="2484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Synthetic ensemble forecasting algorithm</a:t>
            </a:r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2CA573C1-CA24-08D7-88CC-4738F20F44D7}"/>
              </a:ext>
            </a:extLst>
          </p:cNvPr>
          <p:cNvSpPr/>
          <p:nvPr/>
        </p:nvSpPr>
        <p:spPr>
          <a:xfrm>
            <a:off x="3287659" y="3101537"/>
            <a:ext cx="394478" cy="77220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6D118F-3AFD-539C-D4F5-D03714A6A9A5}"/>
              </a:ext>
            </a:extLst>
          </p:cNvPr>
          <p:cNvSpPr txBox="1"/>
          <p:nvPr/>
        </p:nvSpPr>
        <p:spPr>
          <a:xfrm>
            <a:off x="3425593" y="2219130"/>
            <a:ext cx="301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Synthetic forecast samples</a:t>
            </a:r>
          </a:p>
        </p:txBody>
      </p:sp>
      <p:cxnSp>
        <p:nvCxnSpPr>
          <p:cNvPr id="50" name="Connector: Curved 49">
            <a:extLst>
              <a:ext uri="{FF2B5EF4-FFF2-40B4-BE49-F238E27FC236}">
                <a16:creationId xmlns:a16="http://schemas.microsoft.com/office/drawing/2014/main" id="{C1F9C5D8-73B6-8F15-DFC1-C89DC543058A}"/>
              </a:ext>
            </a:extLst>
          </p:cNvPr>
          <p:cNvCxnSpPr>
            <a:cxnSpLocks/>
            <a:stCxn id="47" idx="3"/>
            <a:endCxn id="4" idx="3"/>
          </p:cNvCxnSpPr>
          <p:nvPr/>
        </p:nvCxnSpPr>
        <p:spPr>
          <a:xfrm flipV="1">
            <a:off x="6444411" y="1966896"/>
            <a:ext cx="743861" cy="436900"/>
          </a:xfrm>
          <a:prstGeom prst="curvedConnector3">
            <a:avLst>
              <a:gd name="adj1" fmla="val 130732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Curved 52">
            <a:extLst>
              <a:ext uri="{FF2B5EF4-FFF2-40B4-BE49-F238E27FC236}">
                <a16:creationId xmlns:a16="http://schemas.microsoft.com/office/drawing/2014/main" id="{006B9EF2-8778-F61C-F83E-DD6E70BF2C5E}"/>
              </a:ext>
            </a:extLst>
          </p:cNvPr>
          <p:cNvCxnSpPr>
            <a:cxnSpLocks/>
            <a:stCxn id="47" idx="3"/>
            <a:endCxn id="6" idx="2"/>
          </p:cNvCxnSpPr>
          <p:nvPr/>
        </p:nvCxnSpPr>
        <p:spPr>
          <a:xfrm flipV="1">
            <a:off x="6444411" y="2151562"/>
            <a:ext cx="3296867" cy="252234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974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lage of graphs&#10;&#10;AI-generated content may be incorrect.">
            <a:extLst>
              <a:ext uri="{FF2B5EF4-FFF2-40B4-BE49-F238E27FC236}">
                <a16:creationId xmlns:a16="http://schemas.microsoft.com/office/drawing/2014/main" id="{F8671517-8A54-DBDC-0E40-D7A914131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9" r="25472" b="38140"/>
          <a:stretch/>
        </p:blipFill>
        <p:spPr>
          <a:xfrm>
            <a:off x="7215610" y="391351"/>
            <a:ext cx="4055953" cy="5448779"/>
          </a:xfrm>
          <a:prstGeom prst="rect">
            <a:avLst/>
          </a:prstGeom>
        </p:spPr>
      </p:pic>
      <p:pic>
        <p:nvPicPr>
          <p:cNvPr id="9" name="Picture 8" descr="A collage of graphs&#10;&#10;AI-generated content may be incorrect.">
            <a:extLst>
              <a:ext uri="{FF2B5EF4-FFF2-40B4-BE49-F238E27FC236}">
                <a16:creationId xmlns:a16="http://schemas.microsoft.com/office/drawing/2014/main" id="{EE3EE6C7-C30F-00CB-9213-0E49A09BA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6" t="92552" r="26036" b="1439"/>
          <a:stretch/>
        </p:blipFill>
        <p:spPr>
          <a:xfrm>
            <a:off x="7322191" y="5912556"/>
            <a:ext cx="3949372" cy="51540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1FA825B-DA6F-B004-CF69-0BE456697274}"/>
              </a:ext>
            </a:extLst>
          </p:cNvPr>
          <p:cNvGrpSpPr/>
          <p:nvPr/>
        </p:nvGrpSpPr>
        <p:grpSpPr>
          <a:xfrm>
            <a:off x="1609209" y="2197508"/>
            <a:ext cx="4626447" cy="3941858"/>
            <a:chOff x="1542130" y="1583479"/>
            <a:chExt cx="4626447" cy="3941858"/>
          </a:xfrm>
        </p:grpSpPr>
        <p:pic>
          <p:nvPicPr>
            <p:cNvPr id="3" name="Picture 2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3E100394-1A8B-9167-5D63-7B4BFDACB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75702" r="23901" b="4422"/>
            <a:stretch/>
          </p:blipFill>
          <p:spPr>
            <a:xfrm>
              <a:off x="2721870" y="4407812"/>
              <a:ext cx="1794669" cy="1117525"/>
            </a:xfrm>
            <a:prstGeom prst="rect">
              <a:avLst/>
            </a:prstGeom>
          </p:spPr>
        </p:pic>
        <p:pic>
          <p:nvPicPr>
            <p:cNvPr id="4" name="Picture 3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EB12AFE8-C7F0-1106-7030-0350CEF0F3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0820" r="23901" b="28997"/>
            <a:stretch/>
          </p:blipFill>
          <p:spPr>
            <a:xfrm>
              <a:off x="2095246" y="2996091"/>
              <a:ext cx="1794670" cy="1134786"/>
            </a:xfrm>
            <a:prstGeom prst="rect">
              <a:avLst/>
            </a:prstGeom>
          </p:spPr>
        </p:pic>
        <p:pic>
          <p:nvPicPr>
            <p:cNvPr id="5" name="Picture 4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DA016384-A11A-AA6D-E018-5FEA77B02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4" t="954" r="24395" b="79170"/>
            <a:stretch/>
          </p:blipFill>
          <p:spPr>
            <a:xfrm>
              <a:off x="3486498" y="2286716"/>
              <a:ext cx="1694330" cy="111752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60C7A4B-A69E-F8A4-BF1B-6878BF86893E}"/>
                </a:ext>
              </a:extLst>
            </p:cNvPr>
            <p:cNvSpPr txBox="1"/>
            <p:nvPr/>
          </p:nvSpPr>
          <p:spPr>
            <a:xfrm>
              <a:off x="3882043" y="2319046"/>
              <a:ext cx="22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sample 2</a:t>
              </a:r>
              <a:endParaRPr lang="en-US" sz="20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5BA7782-5218-5586-274C-E1FDBA5A972D}"/>
                </a:ext>
              </a:extLst>
            </p:cNvPr>
            <p:cNvSpPr txBox="1"/>
            <p:nvPr/>
          </p:nvSpPr>
          <p:spPr>
            <a:xfrm>
              <a:off x="2343231" y="3036453"/>
              <a:ext cx="22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sample …</a:t>
              </a:r>
              <a:endParaRPr lang="en-US" sz="20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E957988-A946-BB4E-FA0D-78918F51210C}"/>
                </a:ext>
              </a:extLst>
            </p:cNvPr>
            <p:cNvSpPr txBox="1"/>
            <p:nvPr/>
          </p:nvSpPr>
          <p:spPr>
            <a:xfrm>
              <a:off x="3261121" y="4465663"/>
              <a:ext cx="22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sample M</a:t>
              </a:r>
              <a:endParaRPr lang="en-US" sz="20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pic>
          <p:nvPicPr>
            <p:cNvPr id="12" name="Picture 11" descr="A group of graphs showing different types of lead&#10;&#10;Description automatically generated with medium confidence">
              <a:extLst>
                <a:ext uri="{FF2B5EF4-FFF2-40B4-BE49-F238E27FC236}">
                  <a16:creationId xmlns:a16="http://schemas.microsoft.com/office/drawing/2014/main" id="{0B70336E-6E94-440D-840C-67A8FA564C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60" t="51323" r="23901" b="28972"/>
            <a:stretch/>
          </p:blipFill>
          <p:spPr>
            <a:xfrm>
              <a:off x="1542130" y="1603630"/>
              <a:ext cx="1794670" cy="110797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202E692-7A7E-C5F7-E2D7-DBA5C63628CD}"/>
                </a:ext>
              </a:extLst>
            </p:cNvPr>
            <p:cNvSpPr txBox="1"/>
            <p:nvPr/>
          </p:nvSpPr>
          <p:spPr>
            <a:xfrm>
              <a:off x="2439465" y="1583479"/>
              <a:ext cx="22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sample 1</a:t>
              </a:r>
              <a:endParaRPr lang="en-US" sz="2000" baseline="30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38A3CE-E7BF-358B-8F27-4FAD06A1F84C}"/>
              </a:ext>
            </a:extLst>
          </p:cNvPr>
          <p:cNvSpPr txBox="1">
            <a:spLocks/>
          </p:cNvSpPr>
          <p:nvPr/>
        </p:nvSpPr>
        <p:spPr>
          <a:xfrm>
            <a:off x="457199" y="0"/>
            <a:ext cx="107397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+mn-lt"/>
              </a:rPr>
              <a:t>Operations-based Evaluation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6959AF-A163-16C9-6F6F-7F6F5540B521}"/>
              </a:ext>
            </a:extLst>
          </p:cNvPr>
          <p:cNvSpPr txBox="1"/>
          <p:nvPr/>
        </p:nvSpPr>
        <p:spPr>
          <a:xfrm>
            <a:off x="457199" y="718634"/>
            <a:ext cx="6570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Probabilistic</a:t>
            </a:r>
            <a:r>
              <a:rPr lang="en-US" sz="2400" dirty="0"/>
              <a:t> representation of </a:t>
            </a:r>
            <a:r>
              <a:rPr lang="en-US" sz="2400" b="1" dirty="0"/>
              <a:t>operational risk </a:t>
            </a:r>
            <a:r>
              <a:rPr lang="en-US" sz="2400" dirty="0"/>
              <a:t>due to forecast uncertainty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3D106B-0DC5-37D8-87FE-7F629AC533C7}"/>
              </a:ext>
            </a:extLst>
          </p:cNvPr>
          <p:cNvSpPr txBox="1"/>
          <p:nvPr/>
        </p:nvSpPr>
        <p:spPr>
          <a:xfrm>
            <a:off x="176897" y="1735813"/>
            <a:ext cx="6453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3722C"/>
                </a:solidFill>
              </a:rPr>
              <a:t>Synthetic ensemble forecast samples</a:t>
            </a:r>
            <a:endParaRPr lang="en-US" b="1" dirty="0">
              <a:solidFill>
                <a:srgbClr val="F3722C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C2CC91-553E-DE17-4C06-99486E1900B8}"/>
              </a:ext>
            </a:extLst>
          </p:cNvPr>
          <p:cNvSpPr txBox="1"/>
          <p:nvPr/>
        </p:nvSpPr>
        <p:spPr>
          <a:xfrm>
            <a:off x="6342336" y="88092"/>
            <a:ext cx="6453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3722C"/>
                </a:solidFill>
              </a:rPr>
              <a:t>FIRO robustness</a:t>
            </a:r>
            <a:endParaRPr lang="en-US" b="1" dirty="0">
              <a:solidFill>
                <a:srgbClr val="F3722C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562D014-6254-E22A-357D-46E12DF5858F}"/>
              </a:ext>
            </a:extLst>
          </p:cNvPr>
          <p:cNvSpPr/>
          <p:nvPr/>
        </p:nvSpPr>
        <p:spPr>
          <a:xfrm>
            <a:off x="5759405" y="3325634"/>
            <a:ext cx="761929" cy="1010041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7E0616-1BF6-9268-3B9B-FA4C5D2A3928}"/>
              </a:ext>
            </a:extLst>
          </p:cNvPr>
          <p:cNvSpPr/>
          <p:nvPr/>
        </p:nvSpPr>
        <p:spPr>
          <a:xfrm>
            <a:off x="8085667" y="2658533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F1CE9B-CE3D-B8F4-EA88-921F411E3F78}"/>
              </a:ext>
            </a:extLst>
          </p:cNvPr>
          <p:cNvSpPr/>
          <p:nvPr/>
        </p:nvSpPr>
        <p:spPr>
          <a:xfrm>
            <a:off x="8089178" y="3303348"/>
            <a:ext cx="372533" cy="347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E417CA3B-C3CB-CD6B-4169-509B0C69D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1066" y="6486979"/>
            <a:ext cx="2743200" cy="365125"/>
          </a:xfrm>
        </p:spPr>
        <p:txBody>
          <a:bodyPr/>
          <a:lstStyle/>
          <a:p>
            <a:fld id="{69E30B30-5866-0549-A9EA-53EC9DF790B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60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AD5B5-B46D-13DE-D8EE-55FF83103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6C17FD-2670-4359-47BD-A457EC4EF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FIRO for the future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758A5F-FA31-E8E5-88D0-B5EC318C5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4EBC4-63BC-CDC1-DAB7-CC35B76EA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0B30-5866-0549-A9EA-53EC9DF790B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844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E5812D09-5D88-459F-861A-0D1A6C22F073}"/>
</file>

<file path=customXml/itemProps2.xml><?xml version="1.0" encoding="utf-8"?>
<ds:datastoreItem xmlns:ds="http://schemas.openxmlformats.org/officeDocument/2006/customXml" ds:itemID="{618F893A-0967-42C4-8F52-9C7538A4661C}"/>
</file>

<file path=customXml/itemProps3.xml><?xml version="1.0" encoding="utf-8"?>
<ds:datastoreItem xmlns:ds="http://schemas.openxmlformats.org/officeDocument/2006/customXml" ds:itemID="{9C847F8A-82A0-4F1A-B95C-88D5BBFC089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90555</TotalTime>
  <Words>3335</Words>
  <Application>Microsoft Office PowerPoint</Application>
  <PresentationFormat>Widescreen</PresentationFormat>
  <Paragraphs>720</Paragraphs>
  <Slides>54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Aptos Narrow</vt:lpstr>
      <vt:lpstr>Arial</vt:lpstr>
      <vt:lpstr>Calibri</vt:lpstr>
      <vt:lpstr>Calibri Light</vt:lpstr>
      <vt:lpstr>Cambria Math</vt:lpstr>
      <vt:lpstr>Wingdings</vt:lpstr>
      <vt:lpstr>Office Theme</vt:lpstr>
      <vt:lpstr>PowerPoint Presentation</vt:lpstr>
      <vt:lpstr>FIRO for the future: Exploring the implications of climate change and evolving forecast skill on operational performance - Summary </vt:lpstr>
      <vt:lpstr>Overview of synthetic forecasting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FIRO for the future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FIRO and skill evolution</vt:lpstr>
      <vt:lpstr>Skill improvement application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FIRO for the future: Exploring the implications of climate change and evolving forecast skill on operational performance - Summary </vt:lpstr>
      <vt:lpstr>Questions?</vt:lpstr>
      <vt:lpstr>Additional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EWRI 2019</dc:title>
  <dc:creator>David Fredrick Gold</dc:creator>
  <cp:lastModifiedBy>Zachary Paul Brodeur</cp:lastModifiedBy>
  <cp:revision>1095</cp:revision>
  <dcterms:created xsi:type="dcterms:W3CDTF">2019-05-05T21:48:13Z</dcterms:created>
  <dcterms:modified xsi:type="dcterms:W3CDTF">2025-08-04T03:47:11Z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